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A1E9B0-E734-4A7E-A55E-2EF22E6616A4}" v="24" dt="2023-11-23T23:20:58.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981CA6-5F60-4173-82C0-59AC0D0FD90D}" type="datetimeFigureOut">
              <a:rPr lang="en-CA" smtClean="0"/>
              <a:t>2023-11-23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D47FC-F6DE-4145-BEE1-39F68C40BE8A}" type="slidenum">
              <a:rPr lang="en-CA" smtClean="0"/>
              <a:t>‹#›</a:t>
            </a:fld>
            <a:endParaRPr lang="en-CA"/>
          </a:p>
        </p:txBody>
      </p:sp>
    </p:spTree>
    <p:extLst>
      <p:ext uri="{BB962C8B-B14F-4D97-AF65-F5344CB8AC3E}">
        <p14:creationId xmlns:p14="http://schemas.microsoft.com/office/powerpoint/2010/main" val="3003503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11/23/2023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11602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68513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5081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21590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89944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83737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9335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489573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0474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3731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11/23/2023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88249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11/23/2023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22156507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B7D25FD-79F1-E27A-CB93-12689A422DA4}"/>
              </a:ext>
            </a:extLst>
          </p:cNvPr>
          <p:cNvPicPr>
            <a:picLocks noChangeAspect="1"/>
          </p:cNvPicPr>
          <p:nvPr/>
        </p:nvPicPr>
        <p:blipFill>
          <a:blip r:embed="rId2"/>
          <a:stretch>
            <a:fillRect/>
          </a:stretch>
        </p:blipFill>
        <p:spPr>
          <a:xfrm>
            <a:off x="2609305" y="2953839"/>
            <a:ext cx="1412735" cy="914746"/>
          </a:xfrm>
          <a:prstGeom prst="rect">
            <a:avLst/>
          </a:prstGeom>
        </p:spPr>
      </p:pic>
      <p:sp>
        <p:nvSpPr>
          <p:cNvPr id="2" name="Title 1">
            <a:extLst>
              <a:ext uri="{FF2B5EF4-FFF2-40B4-BE49-F238E27FC236}">
                <a16:creationId xmlns:a16="http://schemas.microsoft.com/office/drawing/2014/main" id="{84D2C985-509F-DC9B-B196-87168D2B20C3}"/>
              </a:ext>
            </a:extLst>
          </p:cNvPr>
          <p:cNvSpPr>
            <a:spLocks noGrp="1"/>
          </p:cNvSpPr>
          <p:nvPr>
            <p:ph type="title"/>
          </p:nvPr>
        </p:nvSpPr>
        <p:spPr>
          <a:xfrm>
            <a:off x="838200" y="100081"/>
            <a:ext cx="10515600" cy="1325563"/>
          </a:xfrm>
        </p:spPr>
        <p:txBody>
          <a:bodyPr>
            <a:noAutofit/>
          </a:bodyPr>
          <a:lstStyle/>
          <a:p>
            <a:pPr algn="ctr"/>
            <a:r>
              <a:rPr lang="en-US" sz="2400" dirty="0"/>
              <a:t>The Synthesis and Exploration of Catalytic Activity toward Synthesis of Pyrimidine and Quinoline</a:t>
            </a:r>
            <a:endParaRPr lang="en-CA" sz="2400" dirty="0"/>
          </a:p>
        </p:txBody>
      </p:sp>
      <p:sp>
        <p:nvSpPr>
          <p:cNvPr id="4" name="TextBox 3">
            <a:extLst>
              <a:ext uri="{FF2B5EF4-FFF2-40B4-BE49-F238E27FC236}">
                <a16:creationId xmlns:a16="http://schemas.microsoft.com/office/drawing/2014/main" id="{FD62E08D-D161-6C9F-3AA2-B6F0C33DDEF2}"/>
              </a:ext>
            </a:extLst>
          </p:cNvPr>
          <p:cNvSpPr txBox="1"/>
          <p:nvPr/>
        </p:nvSpPr>
        <p:spPr>
          <a:xfrm>
            <a:off x="590740" y="1062883"/>
            <a:ext cx="11220927" cy="307777"/>
          </a:xfrm>
          <a:prstGeom prst="rect">
            <a:avLst/>
          </a:prstGeom>
          <a:noFill/>
        </p:spPr>
        <p:txBody>
          <a:bodyPr wrap="square" rtlCol="0">
            <a:spAutoFit/>
          </a:bodyPr>
          <a:lstStyle/>
          <a:p>
            <a:pPr algn="ctr"/>
            <a:r>
              <a:rPr lang="en-US" sz="1400" dirty="0">
                <a:latin typeface="+mj-lt"/>
              </a:rPr>
              <a:t>Presentation by Jessica Whitehouse</a:t>
            </a:r>
            <a:endParaRPr lang="en-CA" sz="1400" dirty="0">
              <a:latin typeface="+mj-lt"/>
            </a:endParaRPr>
          </a:p>
        </p:txBody>
      </p:sp>
      <p:sp>
        <p:nvSpPr>
          <p:cNvPr id="5" name="TextBox 4">
            <a:extLst>
              <a:ext uri="{FF2B5EF4-FFF2-40B4-BE49-F238E27FC236}">
                <a16:creationId xmlns:a16="http://schemas.microsoft.com/office/drawing/2014/main" id="{7A06EDD2-65DB-3EE4-E1C5-BCBE144CD3BE}"/>
              </a:ext>
            </a:extLst>
          </p:cNvPr>
          <p:cNvSpPr txBox="1"/>
          <p:nvPr/>
        </p:nvSpPr>
        <p:spPr>
          <a:xfrm>
            <a:off x="132872" y="1425944"/>
            <a:ext cx="2746268" cy="1338828"/>
          </a:xfrm>
          <a:prstGeom prst="rect">
            <a:avLst/>
          </a:prstGeom>
          <a:noFill/>
        </p:spPr>
        <p:txBody>
          <a:bodyPr wrap="square" rtlCol="0">
            <a:spAutoFit/>
          </a:bodyPr>
          <a:lstStyle/>
          <a:p>
            <a:r>
              <a:rPr lang="en-US" sz="1600" dirty="0">
                <a:latin typeface="Aptos" panose="020B0004020202020204" pitchFamily="34" charset="0"/>
              </a:rPr>
              <a:t>Objective:</a:t>
            </a:r>
            <a:r>
              <a:rPr lang="en-US" sz="1400" dirty="0">
                <a:latin typeface="Aptos" panose="020B0004020202020204" pitchFamily="34" charset="0"/>
              </a:rPr>
              <a:t> </a:t>
            </a:r>
          </a:p>
          <a:p>
            <a:r>
              <a:rPr lang="en-US" sz="1300" dirty="0">
                <a:latin typeface="Aptos" panose="020B0004020202020204" pitchFamily="34" charset="0"/>
              </a:rPr>
              <a:t>Find the manganese complex with the highest catalytic activities when synthesizing N-heterocycles such as pyrimidines(figure 1) and quinolines(figure 2). </a:t>
            </a:r>
            <a:endParaRPr lang="en-CA" sz="1300" dirty="0">
              <a:latin typeface="Aptos" panose="020B0004020202020204" pitchFamily="34" charset="0"/>
            </a:endParaRPr>
          </a:p>
        </p:txBody>
      </p:sp>
      <p:sp>
        <p:nvSpPr>
          <p:cNvPr id="6" name="TextBox 5">
            <a:extLst>
              <a:ext uri="{FF2B5EF4-FFF2-40B4-BE49-F238E27FC236}">
                <a16:creationId xmlns:a16="http://schemas.microsoft.com/office/drawing/2014/main" id="{8FEBB097-0CE0-14A7-E1C5-D522D53083E6}"/>
              </a:ext>
            </a:extLst>
          </p:cNvPr>
          <p:cNvSpPr txBox="1"/>
          <p:nvPr/>
        </p:nvSpPr>
        <p:spPr>
          <a:xfrm>
            <a:off x="99421" y="2903498"/>
            <a:ext cx="2338863" cy="3939540"/>
          </a:xfrm>
          <a:prstGeom prst="rect">
            <a:avLst/>
          </a:prstGeom>
          <a:noFill/>
        </p:spPr>
        <p:txBody>
          <a:bodyPr wrap="square" rtlCol="0">
            <a:spAutoFit/>
          </a:bodyPr>
          <a:lstStyle/>
          <a:p>
            <a:r>
              <a:rPr lang="en-US" sz="1600" dirty="0">
                <a:latin typeface="Aptos" panose="020B0004020202020204" pitchFamily="34" charset="0"/>
              </a:rPr>
              <a:t>Background</a:t>
            </a:r>
            <a:r>
              <a:rPr lang="en-US" sz="1600" dirty="0"/>
              <a:t>: </a:t>
            </a:r>
          </a:p>
          <a:p>
            <a:r>
              <a:rPr lang="en-US" sz="1300" b="0" i="0" u="none" strike="noStrike" dirty="0">
                <a:solidFill>
                  <a:srgbClr val="000000"/>
                </a:solidFill>
                <a:effectLst/>
                <a:latin typeface="Aptos" panose="020B0004020202020204" pitchFamily="34" charset="0"/>
              </a:rPr>
              <a:t>Due to their low toxicity, low cost, and accessibility, 3rd-row earth-abundant transition metals are becoming increasingly popular as tools in the research communities. Manganese is one of the transition metals that has been gaining popularity, specifically for its reactivity with a diverse range of catalytic transformations. Prior to this report, there were no publications relating to Mn(I)-based metal complexes bearing benzimidazole- and 2-hydroxypyridine-based ligands.</a:t>
            </a:r>
            <a:endParaRPr lang="en-CA" sz="1300" dirty="0">
              <a:latin typeface="Aptos" panose="020B0004020202020204" pitchFamily="34" charset="0"/>
            </a:endParaRPr>
          </a:p>
        </p:txBody>
      </p:sp>
      <p:sp>
        <p:nvSpPr>
          <p:cNvPr id="7" name="TextBox 6">
            <a:extLst>
              <a:ext uri="{FF2B5EF4-FFF2-40B4-BE49-F238E27FC236}">
                <a16:creationId xmlns:a16="http://schemas.microsoft.com/office/drawing/2014/main" id="{48D8F704-E956-05BA-E53F-31E8D4D3AEB7}"/>
              </a:ext>
            </a:extLst>
          </p:cNvPr>
          <p:cNvSpPr txBox="1"/>
          <p:nvPr/>
        </p:nvSpPr>
        <p:spPr>
          <a:xfrm>
            <a:off x="4145985" y="1425644"/>
            <a:ext cx="4110439" cy="3139321"/>
          </a:xfrm>
          <a:prstGeom prst="rect">
            <a:avLst/>
          </a:prstGeom>
          <a:noFill/>
        </p:spPr>
        <p:txBody>
          <a:bodyPr wrap="square" rtlCol="0">
            <a:spAutoFit/>
          </a:bodyPr>
          <a:lstStyle/>
          <a:p>
            <a:r>
              <a:rPr lang="en-US" sz="1600" dirty="0">
                <a:latin typeface="Aptos" panose="020B0004020202020204" pitchFamily="34" charset="0"/>
              </a:rPr>
              <a:t>Methodology</a:t>
            </a:r>
            <a:r>
              <a:rPr lang="en-US" sz="1200" dirty="0">
                <a:latin typeface="Aptos" panose="020B0004020202020204" pitchFamily="34" charset="0"/>
              </a:rPr>
              <a:t>:</a:t>
            </a:r>
          </a:p>
          <a:p>
            <a:r>
              <a:rPr lang="en-US" sz="1300" b="0" i="0" u="none" strike="noStrike" dirty="0">
                <a:solidFill>
                  <a:srgbClr val="000000"/>
                </a:solidFill>
                <a:effectLst/>
                <a:latin typeface="Aptos" panose="020B0004020202020204" pitchFamily="34" charset="0"/>
              </a:rPr>
              <a:t>All experiments were done in an argon atmosphere using glovebox or standard Schlenk line techniques. Each Mn complex was derived separately, using bromopentacarbonyl manganese(I) and toluene in varying concentrations, along with varying pyridine complexes for each manganese complex. Each mixture was refluxed at 110°C for 10 hours. </a:t>
            </a:r>
          </a:p>
          <a:p>
            <a:r>
              <a:rPr lang="en-US" sz="1300" b="0" i="0" u="none" strike="noStrike" dirty="0">
                <a:solidFill>
                  <a:srgbClr val="000000"/>
                </a:solidFill>
                <a:effectLst/>
                <a:latin typeface="Aptos" panose="020B0004020202020204" pitchFamily="34" charset="0"/>
              </a:rPr>
              <a:t>To synthesize the N-heterocycles from Mn1, the Mn1 complex was dispensed into an RBF along with NaOMe and MeOH at room temperature. The solids were filtered and dried under reduced pressure. IR spectra were recorded along with ESI-MS and NMR. The Mn1 solid-state structure was characterized by X-ray crystallographic studies.</a:t>
            </a:r>
            <a:endParaRPr lang="en-CA" sz="1300" dirty="0">
              <a:latin typeface="Aptos" panose="020B0004020202020204" pitchFamily="34" charset="0"/>
            </a:endParaRPr>
          </a:p>
        </p:txBody>
      </p:sp>
      <p:sp>
        <p:nvSpPr>
          <p:cNvPr id="8" name="TextBox 7">
            <a:extLst>
              <a:ext uri="{FF2B5EF4-FFF2-40B4-BE49-F238E27FC236}">
                <a16:creationId xmlns:a16="http://schemas.microsoft.com/office/drawing/2014/main" id="{AED418BB-77CD-47AB-0C13-6A9ADE9C5FBC}"/>
              </a:ext>
            </a:extLst>
          </p:cNvPr>
          <p:cNvSpPr txBox="1"/>
          <p:nvPr/>
        </p:nvSpPr>
        <p:spPr>
          <a:xfrm>
            <a:off x="8256424" y="1410742"/>
            <a:ext cx="3822585" cy="2739211"/>
          </a:xfrm>
          <a:prstGeom prst="rect">
            <a:avLst/>
          </a:prstGeom>
          <a:noFill/>
        </p:spPr>
        <p:txBody>
          <a:bodyPr wrap="square" rtlCol="0">
            <a:spAutoFit/>
          </a:bodyPr>
          <a:lstStyle/>
          <a:p>
            <a:r>
              <a:rPr lang="en-US" sz="1600" dirty="0">
                <a:latin typeface="Aptos" panose="020B0004020202020204" pitchFamily="34" charset="0"/>
              </a:rPr>
              <a:t>Results and Discussion:</a:t>
            </a:r>
          </a:p>
          <a:p>
            <a:r>
              <a:rPr lang="en-US" sz="1300" b="0" i="0" u="none" strike="noStrike" dirty="0">
                <a:solidFill>
                  <a:srgbClr val="000000"/>
                </a:solidFill>
                <a:effectLst/>
                <a:latin typeface="Aptos" panose="020B0004020202020204" pitchFamily="34" charset="0"/>
              </a:rPr>
              <a:t>The Mn complexes were synthesized with yields ranging from 67-88%. Using the format from Figure 3, the catalytic activity of each Mn complex was measured. The best yield at a reduced time from Mn1 used Mn1 0.05mol% with KOH (0.25equiv) at a time of 12 hours and a yield of 91%. The other Mn complexes could reduce the time to </a:t>
            </a:r>
            <a:r>
              <a:rPr lang="en-US" sz="1300" dirty="0">
                <a:solidFill>
                  <a:srgbClr val="000000"/>
                </a:solidFill>
                <a:latin typeface="Aptos" panose="020B0004020202020204" pitchFamily="34" charset="0"/>
              </a:rPr>
              <a:t>6</a:t>
            </a:r>
            <a:r>
              <a:rPr lang="en-US" sz="1300" b="0" i="0" u="none" strike="noStrike" dirty="0">
                <a:solidFill>
                  <a:srgbClr val="000000"/>
                </a:solidFill>
                <a:effectLst/>
                <a:latin typeface="Aptos" panose="020B0004020202020204" pitchFamily="34" charset="0"/>
              </a:rPr>
              <a:t> hours, but their yields ranged from 60-76%, which were considerably lower than the Mn1 complex. This indicates that the 2-hydroxypyridine </a:t>
            </a:r>
            <a:r>
              <a:rPr lang="en-US" sz="1300" dirty="0">
                <a:solidFill>
                  <a:srgbClr val="000000"/>
                </a:solidFill>
                <a:latin typeface="Aptos" panose="020B0004020202020204" pitchFamily="34" charset="0"/>
              </a:rPr>
              <a:t>functional group</a:t>
            </a:r>
            <a:r>
              <a:rPr lang="en-US" sz="1300" b="0" i="0" u="none" strike="noStrike" dirty="0">
                <a:solidFill>
                  <a:srgbClr val="000000"/>
                </a:solidFill>
                <a:effectLst/>
                <a:latin typeface="Aptos" panose="020B0004020202020204" pitchFamily="34" charset="0"/>
              </a:rPr>
              <a:t> plays a vital role in the catalytic activity of the Mn complex.</a:t>
            </a:r>
            <a:endParaRPr lang="en-CA" sz="1300" dirty="0">
              <a:latin typeface="Aptos" panose="020B0004020202020204" pitchFamily="34" charset="0"/>
            </a:endParaRPr>
          </a:p>
        </p:txBody>
      </p:sp>
      <p:sp>
        <p:nvSpPr>
          <p:cNvPr id="10" name="TextBox 9">
            <a:extLst>
              <a:ext uri="{FF2B5EF4-FFF2-40B4-BE49-F238E27FC236}">
                <a16:creationId xmlns:a16="http://schemas.microsoft.com/office/drawing/2014/main" id="{251F4B29-FEDA-B8E9-2D9C-AD0B7C49DE3B}"/>
              </a:ext>
            </a:extLst>
          </p:cNvPr>
          <p:cNvSpPr txBox="1"/>
          <p:nvPr/>
        </p:nvSpPr>
        <p:spPr>
          <a:xfrm>
            <a:off x="8256424" y="4085377"/>
            <a:ext cx="4027260" cy="1169551"/>
          </a:xfrm>
          <a:prstGeom prst="rect">
            <a:avLst/>
          </a:prstGeom>
          <a:noFill/>
        </p:spPr>
        <p:txBody>
          <a:bodyPr wrap="square" rtlCol="0">
            <a:spAutoFit/>
          </a:bodyPr>
          <a:lstStyle/>
          <a:p>
            <a:r>
              <a:rPr lang="en-US" sz="1600" dirty="0">
                <a:latin typeface="Aptos" panose="020B0004020202020204" pitchFamily="34" charset="0"/>
              </a:rPr>
              <a:t>Conclusion:</a:t>
            </a:r>
          </a:p>
          <a:p>
            <a:r>
              <a:rPr lang="en-US" sz="1300" b="0" i="0" u="none" strike="noStrike" dirty="0">
                <a:solidFill>
                  <a:srgbClr val="000000"/>
                </a:solidFill>
                <a:effectLst/>
                <a:latin typeface="Aptos" panose="020B0004020202020204" pitchFamily="34" charset="0"/>
              </a:rPr>
              <a:t>The Mn1 complex was the most efficient catalyst in the synthesis of N-heterocycles, while the Mn2, Mn3, and Mn4 were the least efficient in the synthesis of N-heterocycles.</a:t>
            </a:r>
            <a:endParaRPr lang="en-CA" sz="1300" dirty="0">
              <a:latin typeface="Aptos" panose="020B0004020202020204" pitchFamily="34" charset="0"/>
            </a:endParaRPr>
          </a:p>
        </p:txBody>
      </p:sp>
      <p:sp>
        <p:nvSpPr>
          <p:cNvPr id="11" name="TextBox 10">
            <a:extLst>
              <a:ext uri="{FF2B5EF4-FFF2-40B4-BE49-F238E27FC236}">
                <a16:creationId xmlns:a16="http://schemas.microsoft.com/office/drawing/2014/main" id="{324075F9-D0FC-EC43-7348-77A0A0F1E00A}"/>
              </a:ext>
            </a:extLst>
          </p:cNvPr>
          <p:cNvSpPr txBox="1"/>
          <p:nvPr/>
        </p:nvSpPr>
        <p:spPr>
          <a:xfrm>
            <a:off x="6918116" y="5055330"/>
            <a:ext cx="5288633" cy="1369606"/>
          </a:xfrm>
          <a:prstGeom prst="rect">
            <a:avLst/>
          </a:prstGeom>
          <a:noFill/>
        </p:spPr>
        <p:txBody>
          <a:bodyPr wrap="square" rtlCol="0">
            <a:spAutoFit/>
          </a:bodyPr>
          <a:lstStyle/>
          <a:p>
            <a:r>
              <a:rPr lang="en-US" sz="1600" dirty="0">
                <a:latin typeface="Aptos" panose="020B0004020202020204" pitchFamily="34" charset="0"/>
              </a:rPr>
              <a:t>Future work: </a:t>
            </a:r>
          </a:p>
          <a:p>
            <a:r>
              <a:rPr lang="en-US" sz="1300" b="0" i="0" u="none" strike="noStrike" dirty="0">
                <a:solidFill>
                  <a:srgbClr val="000000"/>
                </a:solidFill>
                <a:effectLst/>
                <a:latin typeface="Aptos" panose="020B0004020202020204" pitchFamily="34" charset="0"/>
              </a:rPr>
              <a:t>As this research set the maximum concentration of Mn catalytic complex at 0.05(x mol%), it would be interesting to see how much time could be reduced if the catalyst concentration was raised. As the highest yield also had a reaction time of 12 hours, the increase of the catalyst could possibly shave down a few hours.</a:t>
            </a:r>
            <a:endParaRPr lang="en-CA" sz="1300" dirty="0">
              <a:latin typeface="Aptos" panose="020B0004020202020204" pitchFamily="34" charset="0"/>
            </a:endParaRPr>
          </a:p>
        </p:txBody>
      </p:sp>
      <p:sp>
        <p:nvSpPr>
          <p:cNvPr id="12" name="TextBox 11">
            <a:extLst>
              <a:ext uri="{FF2B5EF4-FFF2-40B4-BE49-F238E27FC236}">
                <a16:creationId xmlns:a16="http://schemas.microsoft.com/office/drawing/2014/main" id="{CA62FCB3-761B-B451-2CA1-1829ECAF237F}"/>
              </a:ext>
            </a:extLst>
          </p:cNvPr>
          <p:cNvSpPr txBox="1"/>
          <p:nvPr/>
        </p:nvSpPr>
        <p:spPr>
          <a:xfrm>
            <a:off x="6903366" y="6371611"/>
            <a:ext cx="5175642" cy="523220"/>
          </a:xfrm>
          <a:prstGeom prst="rect">
            <a:avLst/>
          </a:prstGeom>
          <a:noFill/>
        </p:spPr>
        <p:txBody>
          <a:bodyPr wrap="square" rtlCol="0">
            <a:spAutoFit/>
          </a:bodyPr>
          <a:lstStyle/>
          <a:p>
            <a:r>
              <a:rPr lang="en-US" sz="1600" dirty="0">
                <a:latin typeface="Aptos" panose="020B0004020202020204" pitchFamily="34" charset="0"/>
              </a:rPr>
              <a:t>References</a:t>
            </a:r>
            <a:r>
              <a:rPr lang="en-US" sz="1200" dirty="0">
                <a:latin typeface="Aptos" panose="020B0004020202020204" pitchFamily="34" charset="0"/>
              </a:rPr>
              <a:t>: </a:t>
            </a:r>
          </a:p>
          <a:p>
            <a:r>
              <a:rPr lang="en-US" sz="1200" dirty="0">
                <a:latin typeface="Aptos" panose="020B0004020202020204" pitchFamily="34" charset="0"/>
              </a:rPr>
              <a:t>Nandi, S; Borthakur, I; Ganguli, K; Kundu, S. </a:t>
            </a:r>
            <a:r>
              <a:rPr lang="en-US" sz="1200" i="1" dirty="0" err="1">
                <a:latin typeface="Aptos" panose="020B0004020202020204" pitchFamily="34" charset="0"/>
              </a:rPr>
              <a:t>Organomet</a:t>
            </a:r>
            <a:r>
              <a:rPr lang="en-US" sz="1200" dirty="0">
                <a:latin typeface="Aptos" panose="020B0004020202020204" pitchFamily="34" charset="0"/>
              </a:rPr>
              <a:t> </a:t>
            </a:r>
            <a:r>
              <a:rPr lang="en-US" sz="1200" b="1" dirty="0">
                <a:latin typeface="Aptos" panose="020B0004020202020204" pitchFamily="34" charset="0"/>
              </a:rPr>
              <a:t>2023</a:t>
            </a:r>
            <a:r>
              <a:rPr lang="en-US" sz="1200" dirty="0">
                <a:latin typeface="Aptos" panose="020B0004020202020204" pitchFamily="34" charset="0"/>
              </a:rPr>
              <a:t>, </a:t>
            </a:r>
            <a:r>
              <a:rPr lang="en-US" sz="1200" i="1" dirty="0">
                <a:latin typeface="Aptos" panose="020B0004020202020204" pitchFamily="34" charset="0"/>
              </a:rPr>
              <a:t>42</a:t>
            </a:r>
            <a:r>
              <a:rPr lang="en-US" sz="1200" dirty="0">
                <a:latin typeface="Aptos" panose="020B0004020202020204" pitchFamily="34" charset="0"/>
              </a:rPr>
              <a:t>,1793-1802</a:t>
            </a:r>
            <a:endParaRPr lang="en-CA" sz="1200" dirty="0">
              <a:latin typeface="Aptos" panose="020B0004020202020204" pitchFamily="34" charset="0"/>
            </a:endParaRPr>
          </a:p>
        </p:txBody>
      </p:sp>
      <p:pic>
        <p:nvPicPr>
          <p:cNvPr id="14" name="Picture 13">
            <a:extLst>
              <a:ext uri="{FF2B5EF4-FFF2-40B4-BE49-F238E27FC236}">
                <a16:creationId xmlns:a16="http://schemas.microsoft.com/office/drawing/2014/main" id="{6FB340D5-22DA-72EE-03CE-0D0FE89130EB}"/>
              </a:ext>
            </a:extLst>
          </p:cNvPr>
          <p:cNvPicPr>
            <a:picLocks noChangeAspect="1"/>
          </p:cNvPicPr>
          <p:nvPr/>
        </p:nvPicPr>
        <p:blipFill>
          <a:blip r:embed="rId3"/>
          <a:stretch>
            <a:fillRect/>
          </a:stretch>
        </p:blipFill>
        <p:spPr>
          <a:xfrm>
            <a:off x="2462389" y="5582510"/>
            <a:ext cx="4211928" cy="875036"/>
          </a:xfrm>
          <a:prstGeom prst="rect">
            <a:avLst/>
          </a:prstGeom>
        </p:spPr>
      </p:pic>
      <p:pic>
        <p:nvPicPr>
          <p:cNvPr id="16" name="Picture 15">
            <a:extLst>
              <a:ext uri="{FF2B5EF4-FFF2-40B4-BE49-F238E27FC236}">
                <a16:creationId xmlns:a16="http://schemas.microsoft.com/office/drawing/2014/main" id="{1C02C686-98B7-FF55-15F3-062703B88421}"/>
              </a:ext>
            </a:extLst>
          </p:cNvPr>
          <p:cNvPicPr>
            <a:picLocks noChangeAspect="1"/>
          </p:cNvPicPr>
          <p:nvPr/>
        </p:nvPicPr>
        <p:blipFill>
          <a:blip r:embed="rId4"/>
          <a:stretch>
            <a:fillRect/>
          </a:stretch>
        </p:blipFill>
        <p:spPr>
          <a:xfrm>
            <a:off x="2462389" y="4529132"/>
            <a:ext cx="4211927" cy="688272"/>
          </a:xfrm>
          <a:prstGeom prst="rect">
            <a:avLst/>
          </a:prstGeom>
        </p:spPr>
      </p:pic>
      <p:pic>
        <p:nvPicPr>
          <p:cNvPr id="18" name="Picture 17">
            <a:extLst>
              <a:ext uri="{FF2B5EF4-FFF2-40B4-BE49-F238E27FC236}">
                <a16:creationId xmlns:a16="http://schemas.microsoft.com/office/drawing/2014/main" id="{E8AAE22A-DE12-BF15-2A49-8B9C8F00E876}"/>
              </a:ext>
            </a:extLst>
          </p:cNvPr>
          <p:cNvPicPr>
            <a:picLocks noChangeAspect="1"/>
          </p:cNvPicPr>
          <p:nvPr/>
        </p:nvPicPr>
        <p:blipFill>
          <a:blip r:embed="rId5"/>
          <a:stretch>
            <a:fillRect/>
          </a:stretch>
        </p:blipFill>
        <p:spPr>
          <a:xfrm>
            <a:off x="2970824" y="1519520"/>
            <a:ext cx="926228" cy="1032980"/>
          </a:xfrm>
          <a:prstGeom prst="rect">
            <a:avLst/>
          </a:prstGeom>
        </p:spPr>
      </p:pic>
      <p:sp>
        <p:nvSpPr>
          <p:cNvPr id="19" name="TextBox 18">
            <a:extLst>
              <a:ext uri="{FF2B5EF4-FFF2-40B4-BE49-F238E27FC236}">
                <a16:creationId xmlns:a16="http://schemas.microsoft.com/office/drawing/2014/main" id="{7510529E-E255-F9E9-CB6A-19F93C916F16}"/>
              </a:ext>
            </a:extLst>
          </p:cNvPr>
          <p:cNvSpPr txBox="1"/>
          <p:nvPr/>
        </p:nvSpPr>
        <p:spPr>
          <a:xfrm>
            <a:off x="2462388" y="4000331"/>
            <a:ext cx="1800380" cy="230832"/>
          </a:xfrm>
          <a:prstGeom prst="rect">
            <a:avLst/>
          </a:prstGeom>
          <a:noFill/>
        </p:spPr>
        <p:txBody>
          <a:bodyPr wrap="square" rtlCol="0">
            <a:spAutoFit/>
          </a:bodyPr>
          <a:lstStyle/>
          <a:p>
            <a:r>
              <a:rPr lang="en-US" sz="900" dirty="0"/>
              <a:t>Figure 2: Structure of quinoline</a:t>
            </a:r>
            <a:endParaRPr lang="en-CA" sz="900" dirty="0"/>
          </a:p>
        </p:txBody>
      </p:sp>
      <p:sp>
        <p:nvSpPr>
          <p:cNvPr id="20" name="TextBox 19">
            <a:extLst>
              <a:ext uri="{FF2B5EF4-FFF2-40B4-BE49-F238E27FC236}">
                <a16:creationId xmlns:a16="http://schemas.microsoft.com/office/drawing/2014/main" id="{546BDB3A-7EB9-4B45-07CD-AF9E3FEF4F1F}"/>
              </a:ext>
            </a:extLst>
          </p:cNvPr>
          <p:cNvSpPr txBox="1"/>
          <p:nvPr/>
        </p:nvSpPr>
        <p:spPr>
          <a:xfrm>
            <a:off x="2833806" y="2553003"/>
            <a:ext cx="1179101" cy="369332"/>
          </a:xfrm>
          <a:prstGeom prst="rect">
            <a:avLst/>
          </a:prstGeom>
          <a:noFill/>
        </p:spPr>
        <p:txBody>
          <a:bodyPr wrap="square" rtlCol="0">
            <a:spAutoFit/>
          </a:bodyPr>
          <a:lstStyle/>
          <a:p>
            <a:pPr algn="ctr"/>
            <a:r>
              <a:rPr lang="en-US" sz="900" dirty="0"/>
              <a:t>Figure 1: Structure of pyrimidine</a:t>
            </a:r>
            <a:endParaRPr lang="en-CA" sz="900" dirty="0"/>
          </a:p>
        </p:txBody>
      </p:sp>
      <p:sp>
        <p:nvSpPr>
          <p:cNvPr id="22" name="TextBox 21">
            <a:extLst>
              <a:ext uri="{FF2B5EF4-FFF2-40B4-BE49-F238E27FC236}">
                <a16:creationId xmlns:a16="http://schemas.microsoft.com/office/drawing/2014/main" id="{1A5B67B6-3DB1-8E5E-ED28-DDBAFF5C226D}"/>
              </a:ext>
            </a:extLst>
          </p:cNvPr>
          <p:cNvSpPr txBox="1"/>
          <p:nvPr/>
        </p:nvSpPr>
        <p:spPr>
          <a:xfrm>
            <a:off x="2462389" y="5291419"/>
            <a:ext cx="4197179" cy="230832"/>
          </a:xfrm>
          <a:prstGeom prst="rect">
            <a:avLst/>
          </a:prstGeom>
          <a:noFill/>
        </p:spPr>
        <p:txBody>
          <a:bodyPr wrap="square" rtlCol="0">
            <a:spAutoFit/>
          </a:bodyPr>
          <a:lstStyle/>
          <a:p>
            <a:r>
              <a:rPr lang="en-US" sz="900" dirty="0"/>
              <a:t>Figure 3: General reaction conditions for catalyst activity measurement </a:t>
            </a:r>
            <a:endParaRPr lang="en-CA" sz="900" dirty="0"/>
          </a:p>
        </p:txBody>
      </p:sp>
      <p:sp>
        <p:nvSpPr>
          <p:cNvPr id="24" name="TextBox 23">
            <a:extLst>
              <a:ext uri="{FF2B5EF4-FFF2-40B4-BE49-F238E27FC236}">
                <a16:creationId xmlns:a16="http://schemas.microsoft.com/office/drawing/2014/main" id="{4C71E125-96A3-711C-7681-7C24861D738C}"/>
              </a:ext>
            </a:extLst>
          </p:cNvPr>
          <p:cNvSpPr txBox="1"/>
          <p:nvPr/>
        </p:nvSpPr>
        <p:spPr>
          <a:xfrm>
            <a:off x="2462388" y="6517805"/>
            <a:ext cx="4197179" cy="230832"/>
          </a:xfrm>
          <a:prstGeom prst="rect">
            <a:avLst/>
          </a:prstGeom>
          <a:noFill/>
        </p:spPr>
        <p:txBody>
          <a:bodyPr wrap="square" rtlCol="0">
            <a:spAutoFit/>
          </a:bodyPr>
          <a:lstStyle/>
          <a:p>
            <a:r>
              <a:rPr lang="en-US" sz="900" dirty="0"/>
              <a:t>Figure 4: The synthesized Mn(I) complexes </a:t>
            </a:r>
            <a:endParaRPr lang="en-CA" sz="900" dirty="0"/>
          </a:p>
        </p:txBody>
      </p:sp>
    </p:spTree>
    <p:extLst>
      <p:ext uri="{BB962C8B-B14F-4D97-AF65-F5344CB8AC3E}">
        <p14:creationId xmlns:p14="http://schemas.microsoft.com/office/powerpoint/2010/main" val="1786491418"/>
      </p:ext>
    </p:extLst>
  </p:cSld>
  <p:clrMapOvr>
    <a:masterClrMapping/>
  </p:clrMapOvr>
</p:sld>
</file>

<file path=ppt/theme/theme1.xml><?xml version="1.0" encoding="utf-8"?>
<a:theme xmlns:a="http://schemas.openxmlformats.org/drawingml/2006/main" name="ExploreVTI">
  <a:themeElements>
    <a:clrScheme name="AnalogousFromLightSeedRightStep">
      <a:dk1>
        <a:srgbClr val="000000"/>
      </a:dk1>
      <a:lt1>
        <a:srgbClr val="FFFFFF"/>
      </a:lt1>
      <a:dk2>
        <a:srgbClr val="3B3521"/>
      </a:dk2>
      <a:lt2>
        <a:srgbClr val="E2E6E8"/>
      </a:lt2>
      <a:accent1>
        <a:srgbClr val="BC9B84"/>
      </a:accent1>
      <a:accent2>
        <a:srgbClr val="ABA175"/>
      </a:accent2>
      <a:accent3>
        <a:srgbClr val="9BA57D"/>
      </a:accent3>
      <a:accent4>
        <a:srgbClr val="88AC75"/>
      </a:accent4>
      <a:accent5>
        <a:srgbClr val="81AC84"/>
      </a:accent5>
      <a:accent6>
        <a:srgbClr val="77AE92"/>
      </a:accent6>
      <a:hlink>
        <a:srgbClr val="5986A5"/>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E1E41B52CD294A8A2EA0C849CD51CF" ma:contentTypeVersion="16" ma:contentTypeDescription="Create a new document." ma:contentTypeScope="" ma:versionID="2e1575c1ac4fa9ec1ebe25a2f48b97f5">
  <xsd:schema xmlns:xsd="http://www.w3.org/2001/XMLSchema" xmlns:xs="http://www.w3.org/2001/XMLSchema" xmlns:p="http://schemas.microsoft.com/office/2006/metadata/properties" xmlns:ns3="85cc64d4-6979-42cc-b35c-627acac4babb" xmlns:ns4="3b824304-4adc-40bb-b4ea-8e042870c93b" targetNamespace="http://schemas.microsoft.com/office/2006/metadata/properties" ma:root="true" ma:fieldsID="558e32bad268b7d50b03024c3cfd268b" ns3:_="" ns4:_="">
    <xsd:import namespace="85cc64d4-6979-42cc-b35c-627acac4babb"/>
    <xsd:import namespace="3b824304-4adc-40bb-b4ea-8e042870c93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MediaServiceSearchProperties" minOccurs="0"/>
                <xsd:element ref="ns3:_activity" minOccurs="0"/>
                <xsd:element ref="ns3:MediaServiceObjectDetectorVersion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cc64d4-6979-42cc-b35c-627acac4ba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824304-4adc-40bb-b4ea-8e042870c93b"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SharingHintHash" ma:index="2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5cc64d4-6979-42cc-b35c-627acac4babb" xsi:nil="true"/>
  </documentManagement>
</p:properties>
</file>

<file path=customXml/itemProps1.xml><?xml version="1.0" encoding="utf-8"?>
<ds:datastoreItem xmlns:ds="http://schemas.openxmlformats.org/officeDocument/2006/customXml" ds:itemID="{E925E916-25A8-43AD-8952-B41E8E2474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cc64d4-6979-42cc-b35c-627acac4babb"/>
    <ds:schemaRef ds:uri="3b824304-4adc-40bb-b4ea-8e042870c9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260375-83C2-4F03-B723-8A3C648F184C}">
  <ds:schemaRefs>
    <ds:schemaRef ds:uri="http://schemas.microsoft.com/sharepoint/v3/contenttype/forms"/>
  </ds:schemaRefs>
</ds:datastoreItem>
</file>

<file path=customXml/itemProps3.xml><?xml version="1.0" encoding="utf-8"?>
<ds:datastoreItem xmlns:ds="http://schemas.openxmlformats.org/officeDocument/2006/customXml" ds:itemID="{7C18A7E7-3627-4411-BB1A-79A3E33D4E84}">
  <ds:schemaRefs>
    <ds:schemaRef ds:uri="85cc64d4-6979-42cc-b35c-627acac4babb"/>
    <ds:schemaRef ds:uri="http://www.w3.org/XML/1998/namespace"/>
    <ds:schemaRef ds:uri="3b824304-4adc-40bb-b4ea-8e042870c93b"/>
    <ds:schemaRef ds:uri="http://schemas.microsoft.com/office/2006/documentManagement/typ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252</TotalTime>
  <Words>499</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Avenir Next LT Pro</vt:lpstr>
      <vt:lpstr>AvenirNext LT Pro Medium</vt:lpstr>
      <vt:lpstr>Calibri</vt:lpstr>
      <vt:lpstr>Sagona Book</vt:lpstr>
      <vt:lpstr>ExploreVTI</vt:lpstr>
      <vt:lpstr>The Synthesis and Exploration of Catalytic Activity toward Synthesis of Pyrimidine and Quinoline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 of Pyrimidine and Quinoline </dc:title>
  <dc:creator>Jessica Whitehouse</dc:creator>
  <cp:lastModifiedBy>Jessica Whitehouse</cp:lastModifiedBy>
  <cp:revision>2</cp:revision>
  <dcterms:created xsi:type="dcterms:W3CDTF">2023-11-12T18:49:22Z</dcterms:created>
  <dcterms:modified xsi:type="dcterms:W3CDTF">2023-11-24T03:49:02Z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0x010100F2E1E41B52CD294A8A2EA0C849CD51CF</vt:lpwstr>
  </property>
</Properties>
</file>