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4"/>
  </p:sldMasterIdLst>
  <p:sldIdLst>
    <p:sldId id="256" r:id="rId5"/>
    <p:sldId id="257" r:id="rId6"/>
    <p:sldId id="258" r:id="rId7"/>
    <p:sldId id="268" r:id="rId8"/>
    <p:sldId id="259" r:id="rId9"/>
    <p:sldId id="267" r:id="rId10"/>
    <p:sldId id="271" r:id="rId11"/>
    <p:sldId id="269" r:id="rId12"/>
    <p:sldId id="270" r:id="rId13"/>
    <p:sldId id="272" r:id="rId14"/>
    <p:sldId id="260" r:id="rId15"/>
    <p:sldId id="263" r:id="rId16"/>
    <p:sldId id="264" r:id="rId17"/>
    <p:sldId id="265" r:id="rId18"/>
    <p:sldId id="266" r:id="rId19"/>
    <p:sldId id="261" r:id="rId20"/>
    <p:sldId id="2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883094-7665-9480-EFF8-7E774131CE44}" v="1362" dt="2023-11-21T01:17:24.917"/>
    <p1510:client id="{47E86FB3-8953-D4BA-E508-90FD76DBFC89}" v="18" dt="2023-11-21T19:22:58.429"/>
    <p1510:client id="{87DF0605-9172-4CB0-83FE-6BEEE5A07164}" v="26" dt="2023-11-21T19:25:06.169"/>
    <p1510:client id="{E15C6822-35C4-E741-EF99-7F43668566F8}" v="37" dt="2023-11-21T00:34:01.930"/>
    <p1510:client id="{F46D2B8D-E2F9-24F2-8283-90CC7619C5E7}" v="185" dt="2023-11-21T04:10:20.437"/>
    <p1510:client id="{F88D5312-2974-4560-A1E7-434E77EB5F4F}" v="1579" dt="2023-11-21T19:25:46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B16B0-FAFD-4CE2-9130-F08EEA95DD0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1373A9-4A50-4079-881A-32A85AC3D7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initial goal of this experiment was to determine the concentration of TiO</a:t>
          </a:r>
          <a:r>
            <a:rPr lang="en-US" baseline="-25000"/>
            <a:t>2</a:t>
          </a:r>
          <a:r>
            <a:rPr lang="en-US"/>
            <a:t> in the commercial pool care product Solei Sun Powered Water Care. </a:t>
          </a:r>
        </a:p>
      </dgm:t>
    </dgm:pt>
    <dgm:pt modelId="{7D17DE2F-9E17-44A4-9DDB-AD9F3706380A}" type="parTrans" cxnId="{FD965C44-B3A7-4AF7-A1FE-E53D597E5A35}">
      <dgm:prSet/>
      <dgm:spPr/>
      <dgm:t>
        <a:bodyPr/>
        <a:lstStyle/>
        <a:p>
          <a:endParaRPr lang="en-US"/>
        </a:p>
      </dgm:t>
    </dgm:pt>
    <dgm:pt modelId="{412B4510-76F1-406C-A8AB-E6B419E9480C}" type="sibTrans" cxnId="{FD965C44-B3A7-4AF7-A1FE-E53D597E5A35}">
      <dgm:prSet/>
      <dgm:spPr/>
      <dgm:t>
        <a:bodyPr/>
        <a:lstStyle/>
        <a:p>
          <a:endParaRPr lang="en-US"/>
        </a:p>
      </dgm:t>
    </dgm:pt>
    <dgm:pt modelId="{36169DBE-2085-4216-AFB7-D15691A53BD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This goal then developed into the determination of method validation of identifying TiO</a:t>
          </a:r>
          <a:r>
            <a:rPr lang="en-US" baseline="-25000"/>
            <a:t>2</a:t>
          </a:r>
          <a:r>
            <a:rPr lang="en-US"/>
            <a:t> in Solei Sun Powered Water Care as the experiment progressed. </a:t>
          </a:r>
        </a:p>
      </dgm:t>
    </dgm:pt>
    <dgm:pt modelId="{ADEE7A22-4A9E-465F-AF2A-0C8E109B5B05}" type="parTrans" cxnId="{693EE3F5-08FB-462A-8C8A-CE9008E1F3A8}">
      <dgm:prSet/>
      <dgm:spPr/>
      <dgm:t>
        <a:bodyPr/>
        <a:lstStyle/>
        <a:p>
          <a:endParaRPr lang="en-US"/>
        </a:p>
      </dgm:t>
    </dgm:pt>
    <dgm:pt modelId="{00184454-3542-407E-87B4-48FAFC4FE79A}" type="sibTrans" cxnId="{693EE3F5-08FB-462A-8C8A-CE9008E1F3A8}">
      <dgm:prSet/>
      <dgm:spPr/>
      <dgm:t>
        <a:bodyPr/>
        <a:lstStyle/>
        <a:p>
          <a:endParaRPr lang="en-US"/>
        </a:p>
      </dgm:t>
    </dgm:pt>
    <dgm:pt modelId="{AD00DB89-CEDC-44B0-B10C-28FAE0AB24CA}" type="pres">
      <dgm:prSet presAssocID="{573B16B0-FAFD-4CE2-9130-F08EEA95DD02}" presName="root" presStyleCnt="0">
        <dgm:presLayoutVars>
          <dgm:dir/>
          <dgm:resizeHandles val="exact"/>
        </dgm:presLayoutVars>
      </dgm:prSet>
      <dgm:spPr/>
    </dgm:pt>
    <dgm:pt modelId="{E5CA78E3-6BE5-4DA0-8229-AAB297B12BBC}" type="pres">
      <dgm:prSet presAssocID="{111373A9-4A50-4079-881A-32A85AC3D73D}" presName="compNode" presStyleCnt="0"/>
      <dgm:spPr/>
    </dgm:pt>
    <dgm:pt modelId="{CA36E3DE-70E9-4671-9D2B-CB00F6DCC16F}" type="pres">
      <dgm:prSet presAssocID="{111373A9-4A50-4079-881A-32A85AC3D73D}" presName="bgRect" presStyleLbl="bgShp" presStyleIdx="0" presStyleCnt="2"/>
      <dgm:spPr/>
    </dgm:pt>
    <dgm:pt modelId="{B67E802A-1E94-49D6-8A2E-E2A8975EE6F4}" type="pres">
      <dgm:prSet presAssocID="{111373A9-4A50-4079-881A-32A85AC3D73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587842A-4D66-4A29-AFE7-69282AF91194}" type="pres">
      <dgm:prSet presAssocID="{111373A9-4A50-4079-881A-32A85AC3D73D}" presName="spaceRect" presStyleCnt="0"/>
      <dgm:spPr/>
    </dgm:pt>
    <dgm:pt modelId="{3A7BF853-5821-4F52-8095-CC7528B034F2}" type="pres">
      <dgm:prSet presAssocID="{111373A9-4A50-4079-881A-32A85AC3D73D}" presName="parTx" presStyleLbl="revTx" presStyleIdx="0" presStyleCnt="2">
        <dgm:presLayoutVars>
          <dgm:chMax val="0"/>
          <dgm:chPref val="0"/>
        </dgm:presLayoutVars>
      </dgm:prSet>
      <dgm:spPr/>
    </dgm:pt>
    <dgm:pt modelId="{6F7F77AB-75DC-4376-88BB-55E32F3DFB1C}" type="pres">
      <dgm:prSet presAssocID="{412B4510-76F1-406C-A8AB-E6B419E9480C}" presName="sibTrans" presStyleCnt="0"/>
      <dgm:spPr/>
    </dgm:pt>
    <dgm:pt modelId="{16DCDE91-00DF-4C57-A1F3-419397BB059A}" type="pres">
      <dgm:prSet presAssocID="{36169DBE-2085-4216-AFB7-D15691A53BD2}" presName="compNode" presStyleCnt="0"/>
      <dgm:spPr/>
    </dgm:pt>
    <dgm:pt modelId="{8CAF5505-D0CB-42EA-8A7D-C948E7210F43}" type="pres">
      <dgm:prSet presAssocID="{36169DBE-2085-4216-AFB7-D15691A53BD2}" presName="bgRect" presStyleLbl="bgShp" presStyleIdx="1" presStyleCnt="2"/>
      <dgm:spPr/>
    </dgm:pt>
    <dgm:pt modelId="{99CB6002-3699-4996-8320-259855EA59D2}" type="pres">
      <dgm:prSet presAssocID="{36169DBE-2085-4216-AFB7-D15691A53BD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B4508AB1-4DE1-4619-BA99-346B963FCC4E}" type="pres">
      <dgm:prSet presAssocID="{36169DBE-2085-4216-AFB7-D15691A53BD2}" presName="spaceRect" presStyleCnt="0"/>
      <dgm:spPr/>
    </dgm:pt>
    <dgm:pt modelId="{8F9DFF7D-FA9D-45CE-90A3-51D59A21C179}" type="pres">
      <dgm:prSet presAssocID="{36169DBE-2085-4216-AFB7-D15691A53BD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324B13B-2789-4CA5-B82D-126D3778EAE9}" type="presOf" srcId="{111373A9-4A50-4079-881A-32A85AC3D73D}" destId="{3A7BF853-5821-4F52-8095-CC7528B034F2}" srcOrd="0" destOrd="0" presId="urn:microsoft.com/office/officeart/2018/2/layout/IconVerticalSolidList"/>
    <dgm:cxn modelId="{FD965C44-B3A7-4AF7-A1FE-E53D597E5A35}" srcId="{573B16B0-FAFD-4CE2-9130-F08EEA95DD02}" destId="{111373A9-4A50-4079-881A-32A85AC3D73D}" srcOrd="0" destOrd="0" parTransId="{7D17DE2F-9E17-44A4-9DDB-AD9F3706380A}" sibTransId="{412B4510-76F1-406C-A8AB-E6B419E9480C}"/>
    <dgm:cxn modelId="{FA69DD72-CBEB-419B-9F25-8BFDC23DA0D7}" type="presOf" srcId="{36169DBE-2085-4216-AFB7-D15691A53BD2}" destId="{8F9DFF7D-FA9D-45CE-90A3-51D59A21C179}" srcOrd="0" destOrd="0" presId="urn:microsoft.com/office/officeart/2018/2/layout/IconVerticalSolidList"/>
    <dgm:cxn modelId="{D60D26E5-DC1B-4474-9552-727A9A414312}" type="presOf" srcId="{573B16B0-FAFD-4CE2-9130-F08EEA95DD02}" destId="{AD00DB89-CEDC-44B0-B10C-28FAE0AB24CA}" srcOrd="0" destOrd="0" presId="urn:microsoft.com/office/officeart/2018/2/layout/IconVerticalSolidList"/>
    <dgm:cxn modelId="{693EE3F5-08FB-462A-8C8A-CE9008E1F3A8}" srcId="{573B16B0-FAFD-4CE2-9130-F08EEA95DD02}" destId="{36169DBE-2085-4216-AFB7-D15691A53BD2}" srcOrd="1" destOrd="0" parTransId="{ADEE7A22-4A9E-465F-AF2A-0C8E109B5B05}" sibTransId="{00184454-3542-407E-87B4-48FAFC4FE79A}"/>
    <dgm:cxn modelId="{08A16ED2-4391-4BF1-AD38-FECCA1C4036B}" type="presParOf" srcId="{AD00DB89-CEDC-44B0-B10C-28FAE0AB24CA}" destId="{E5CA78E3-6BE5-4DA0-8229-AAB297B12BBC}" srcOrd="0" destOrd="0" presId="urn:microsoft.com/office/officeart/2018/2/layout/IconVerticalSolidList"/>
    <dgm:cxn modelId="{CC73EBC4-A602-49B8-BF63-449BBF41FA56}" type="presParOf" srcId="{E5CA78E3-6BE5-4DA0-8229-AAB297B12BBC}" destId="{CA36E3DE-70E9-4671-9D2B-CB00F6DCC16F}" srcOrd="0" destOrd="0" presId="urn:microsoft.com/office/officeart/2018/2/layout/IconVerticalSolidList"/>
    <dgm:cxn modelId="{AC8F90EB-00E0-4CF7-8EF8-CC477514CFF7}" type="presParOf" srcId="{E5CA78E3-6BE5-4DA0-8229-AAB297B12BBC}" destId="{B67E802A-1E94-49D6-8A2E-E2A8975EE6F4}" srcOrd="1" destOrd="0" presId="urn:microsoft.com/office/officeart/2018/2/layout/IconVerticalSolidList"/>
    <dgm:cxn modelId="{7E03B3DB-4CF9-481F-9757-7C765DE11E7E}" type="presParOf" srcId="{E5CA78E3-6BE5-4DA0-8229-AAB297B12BBC}" destId="{2587842A-4D66-4A29-AFE7-69282AF91194}" srcOrd="2" destOrd="0" presId="urn:microsoft.com/office/officeart/2018/2/layout/IconVerticalSolidList"/>
    <dgm:cxn modelId="{67FB8439-6DEC-46B3-B9EC-9539E01EE4AE}" type="presParOf" srcId="{E5CA78E3-6BE5-4DA0-8229-AAB297B12BBC}" destId="{3A7BF853-5821-4F52-8095-CC7528B034F2}" srcOrd="3" destOrd="0" presId="urn:microsoft.com/office/officeart/2018/2/layout/IconVerticalSolidList"/>
    <dgm:cxn modelId="{A32A9918-6B4A-41AF-9E5D-9DA327BAD019}" type="presParOf" srcId="{AD00DB89-CEDC-44B0-B10C-28FAE0AB24CA}" destId="{6F7F77AB-75DC-4376-88BB-55E32F3DFB1C}" srcOrd="1" destOrd="0" presId="urn:microsoft.com/office/officeart/2018/2/layout/IconVerticalSolidList"/>
    <dgm:cxn modelId="{FAEC85C7-B19D-4E13-B7D0-8348B972AC0B}" type="presParOf" srcId="{AD00DB89-CEDC-44B0-B10C-28FAE0AB24CA}" destId="{16DCDE91-00DF-4C57-A1F3-419397BB059A}" srcOrd="2" destOrd="0" presId="urn:microsoft.com/office/officeart/2018/2/layout/IconVerticalSolidList"/>
    <dgm:cxn modelId="{B4CA1B31-20B8-4D16-A07A-8DB20136C0E2}" type="presParOf" srcId="{16DCDE91-00DF-4C57-A1F3-419397BB059A}" destId="{8CAF5505-D0CB-42EA-8A7D-C948E7210F43}" srcOrd="0" destOrd="0" presId="urn:microsoft.com/office/officeart/2018/2/layout/IconVerticalSolidList"/>
    <dgm:cxn modelId="{D9145AD3-0BE3-4894-8050-34AE316EB795}" type="presParOf" srcId="{16DCDE91-00DF-4C57-A1F3-419397BB059A}" destId="{99CB6002-3699-4996-8320-259855EA59D2}" srcOrd="1" destOrd="0" presId="urn:microsoft.com/office/officeart/2018/2/layout/IconVerticalSolidList"/>
    <dgm:cxn modelId="{954BC110-BC3A-40F2-BEEC-F20BBAF74329}" type="presParOf" srcId="{16DCDE91-00DF-4C57-A1F3-419397BB059A}" destId="{B4508AB1-4DE1-4619-BA99-346B963FCC4E}" srcOrd="2" destOrd="0" presId="urn:microsoft.com/office/officeart/2018/2/layout/IconVerticalSolidList"/>
    <dgm:cxn modelId="{C39C24DE-85BE-489D-A2DC-8CD629F5589F}" type="presParOf" srcId="{16DCDE91-00DF-4C57-A1F3-419397BB059A}" destId="{8F9DFF7D-FA9D-45CE-90A3-51D59A21C17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F0330D-811D-42C2-80A7-CA9D88A9390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9E03A64-46F1-4CF7-996F-1DEF37AE5AA7}">
      <dgm:prSet/>
      <dgm:spPr/>
      <dgm:t>
        <a:bodyPr/>
        <a:lstStyle/>
        <a:p>
          <a:r>
            <a:rPr lang="en-US"/>
            <a:t>Blank sample contained water</a:t>
          </a:r>
        </a:p>
      </dgm:t>
    </dgm:pt>
    <dgm:pt modelId="{3DCC594D-EABE-407F-BDD2-8FB422CE0DB1}" type="parTrans" cxnId="{9FEA4B7F-F93E-4B8E-AEE7-D503C4026080}">
      <dgm:prSet/>
      <dgm:spPr/>
      <dgm:t>
        <a:bodyPr/>
        <a:lstStyle/>
        <a:p>
          <a:endParaRPr lang="en-US"/>
        </a:p>
      </dgm:t>
    </dgm:pt>
    <dgm:pt modelId="{2EDD7B6A-9B58-466E-8FDD-60DE00291742}" type="sibTrans" cxnId="{9FEA4B7F-F93E-4B8E-AEE7-D503C4026080}">
      <dgm:prSet/>
      <dgm:spPr/>
      <dgm:t>
        <a:bodyPr/>
        <a:lstStyle/>
        <a:p>
          <a:endParaRPr lang="en-US"/>
        </a:p>
      </dgm:t>
    </dgm:pt>
    <dgm:pt modelId="{87376278-3C08-48F8-AB5D-186C081E1D1B}">
      <dgm:prSet/>
      <dgm:spPr/>
      <dgm:t>
        <a:bodyPr/>
        <a:lstStyle/>
        <a:p>
          <a:r>
            <a:rPr lang="en-US"/>
            <a:t>This run was subtracted from future runs</a:t>
          </a:r>
        </a:p>
      </dgm:t>
    </dgm:pt>
    <dgm:pt modelId="{8D2EF9E1-307A-4110-A7CB-E604AAFF7749}" type="parTrans" cxnId="{0776D867-10A9-4E78-9953-066EF60098B6}">
      <dgm:prSet/>
      <dgm:spPr/>
      <dgm:t>
        <a:bodyPr/>
        <a:lstStyle/>
        <a:p>
          <a:endParaRPr lang="en-US"/>
        </a:p>
      </dgm:t>
    </dgm:pt>
    <dgm:pt modelId="{212E803E-E4EB-469E-809A-52944C685731}" type="sibTrans" cxnId="{0776D867-10A9-4E78-9953-066EF60098B6}">
      <dgm:prSet/>
      <dgm:spPr/>
      <dgm:t>
        <a:bodyPr/>
        <a:lstStyle/>
        <a:p>
          <a:endParaRPr lang="en-US"/>
        </a:p>
      </dgm:t>
    </dgm:pt>
    <dgm:pt modelId="{54CE2D0F-31CB-4ADC-9293-74B3EBA3AE13}">
      <dgm:prSet/>
      <dgm:spPr/>
      <dgm:t>
        <a:bodyPr/>
        <a:lstStyle/>
        <a:p>
          <a:r>
            <a:rPr lang="en-CA"/>
            <a:t>Real sample was run</a:t>
          </a:r>
          <a:endParaRPr lang="en-US"/>
        </a:p>
      </dgm:t>
    </dgm:pt>
    <dgm:pt modelId="{0613480E-C90A-4FA1-8686-341712FE8825}" type="parTrans" cxnId="{B6A83A45-AC0C-4816-BE38-32306B9169F7}">
      <dgm:prSet/>
      <dgm:spPr/>
      <dgm:t>
        <a:bodyPr/>
        <a:lstStyle/>
        <a:p>
          <a:endParaRPr lang="en-US"/>
        </a:p>
      </dgm:t>
    </dgm:pt>
    <dgm:pt modelId="{8E28DBF2-87BC-415C-B3AB-586B64B6B452}" type="sibTrans" cxnId="{B6A83A45-AC0C-4816-BE38-32306B9169F7}">
      <dgm:prSet/>
      <dgm:spPr/>
      <dgm:t>
        <a:bodyPr/>
        <a:lstStyle/>
        <a:p>
          <a:endParaRPr lang="en-US"/>
        </a:p>
      </dgm:t>
    </dgm:pt>
    <dgm:pt modelId="{279DD630-78AF-47E6-9237-CC011947FE34}">
      <dgm:prSet/>
      <dgm:spPr/>
      <dgm:t>
        <a:bodyPr/>
        <a:lstStyle/>
        <a:p>
          <a:r>
            <a:rPr lang="en-CA"/>
            <a:t>Once as undiluted</a:t>
          </a:r>
          <a:endParaRPr lang="en-US"/>
        </a:p>
      </dgm:t>
    </dgm:pt>
    <dgm:pt modelId="{DD31662D-816A-4918-8FEF-26BD18F82DE3}" type="parTrans" cxnId="{8A42346C-730E-4B95-8A19-44052ED966A9}">
      <dgm:prSet/>
      <dgm:spPr/>
      <dgm:t>
        <a:bodyPr/>
        <a:lstStyle/>
        <a:p>
          <a:endParaRPr lang="en-US"/>
        </a:p>
      </dgm:t>
    </dgm:pt>
    <dgm:pt modelId="{F17B3E73-213B-4621-A07A-F715D0B121EA}" type="sibTrans" cxnId="{8A42346C-730E-4B95-8A19-44052ED966A9}">
      <dgm:prSet/>
      <dgm:spPr/>
      <dgm:t>
        <a:bodyPr/>
        <a:lstStyle/>
        <a:p>
          <a:endParaRPr lang="en-US"/>
        </a:p>
      </dgm:t>
    </dgm:pt>
    <dgm:pt modelId="{28B4065F-C429-414D-B7A3-96C9E67A2BAF}">
      <dgm:prSet/>
      <dgm:spPr/>
      <dgm:t>
        <a:bodyPr/>
        <a:lstStyle/>
        <a:p>
          <a:r>
            <a:rPr lang="en-CA"/>
            <a:t>Once spiked with 3.5mL stock 1 in 10mL flask</a:t>
          </a:r>
          <a:endParaRPr lang="en-US"/>
        </a:p>
      </dgm:t>
    </dgm:pt>
    <dgm:pt modelId="{6DC15849-BC56-444A-94D4-FDCA4E8663FE}" type="parTrans" cxnId="{42B1B691-DD5C-4BE7-A1D7-6112F7A7C7A7}">
      <dgm:prSet/>
      <dgm:spPr/>
      <dgm:t>
        <a:bodyPr/>
        <a:lstStyle/>
        <a:p>
          <a:endParaRPr lang="en-US"/>
        </a:p>
      </dgm:t>
    </dgm:pt>
    <dgm:pt modelId="{BF1DEBD6-EA33-4BB0-A8A7-D4B42CB18633}" type="sibTrans" cxnId="{42B1B691-DD5C-4BE7-A1D7-6112F7A7C7A7}">
      <dgm:prSet/>
      <dgm:spPr/>
      <dgm:t>
        <a:bodyPr/>
        <a:lstStyle/>
        <a:p>
          <a:endParaRPr lang="en-US"/>
        </a:p>
      </dgm:t>
    </dgm:pt>
    <dgm:pt modelId="{C0CBC9C6-0CEF-40F7-AB0C-FC40F4AC6FB1}">
      <dgm:prSet/>
      <dgm:spPr/>
      <dgm:t>
        <a:bodyPr/>
        <a:lstStyle/>
        <a:p>
          <a:r>
            <a:rPr lang="en-CA"/>
            <a:t>Once spiked with 5mL stock 2 in 10mL flask</a:t>
          </a:r>
          <a:endParaRPr lang="en-US"/>
        </a:p>
      </dgm:t>
    </dgm:pt>
    <dgm:pt modelId="{10837A61-E99C-4EDD-9B07-E3C8FA4DA31D}" type="parTrans" cxnId="{486D5460-24FD-48D6-ADAA-3FC4D03A9270}">
      <dgm:prSet/>
      <dgm:spPr/>
      <dgm:t>
        <a:bodyPr/>
        <a:lstStyle/>
        <a:p>
          <a:endParaRPr lang="en-US"/>
        </a:p>
      </dgm:t>
    </dgm:pt>
    <dgm:pt modelId="{1AF65B74-1123-4A5C-BC31-FE0D088D8E68}" type="sibTrans" cxnId="{486D5460-24FD-48D6-ADAA-3FC4D03A9270}">
      <dgm:prSet/>
      <dgm:spPr/>
      <dgm:t>
        <a:bodyPr/>
        <a:lstStyle/>
        <a:p>
          <a:endParaRPr lang="en-US"/>
        </a:p>
      </dgm:t>
    </dgm:pt>
    <dgm:pt modelId="{7E63CFD4-BB6D-477E-8E9B-50EA23B365C1}">
      <dgm:prSet/>
      <dgm:spPr/>
      <dgm:t>
        <a:bodyPr/>
        <a:lstStyle/>
        <a:p>
          <a:r>
            <a:rPr lang="en-CA"/>
            <a:t>Once spiked with 1mL stock 2 in 100mL flask</a:t>
          </a:r>
          <a:endParaRPr lang="en-US"/>
        </a:p>
      </dgm:t>
    </dgm:pt>
    <dgm:pt modelId="{7C5B1D59-AE59-4C63-AC3A-2B510565FFB1}" type="parTrans" cxnId="{AA573283-3C51-4D08-82BC-DCC48A5C290C}">
      <dgm:prSet/>
      <dgm:spPr/>
      <dgm:t>
        <a:bodyPr/>
        <a:lstStyle/>
        <a:p>
          <a:endParaRPr lang="en-US"/>
        </a:p>
      </dgm:t>
    </dgm:pt>
    <dgm:pt modelId="{B9F43B98-A8FB-4BE9-BCF6-71BE9789EB95}" type="sibTrans" cxnId="{AA573283-3C51-4D08-82BC-DCC48A5C290C}">
      <dgm:prSet/>
      <dgm:spPr/>
      <dgm:t>
        <a:bodyPr/>
        <a:lstStyle/>
        <a:p>
          <a:endParaRPr lang="en-US"/>
        </a:p>
      </dgm:t>
    </dgm:pt>
    <dgm:pt modelId="{DA0A05DE-334D-49B2-917B-8D6F07893316}" type="pres">
      <dgm:prSet presAssocID="{13F0330D-811D-42C2-80A7-CA9D88A93909}" presName="linear" presStyleCnt="0">
        <dgm:presLayoutVars>
          <dgm:dir/>
          <dgm:animLvl val="lvl"/>
          <dgm:resizeHandles val="exact"/>
        </dgm:presLayoutVars>
      </dgm:prSet>
      <dgm:spPr/>
    </dgm:pt>
    <dgm:pt modelId="{AC0B054E-91F8-4D3C-9312-882A628ED691}" type="pres">
      <dgm:prSet presAssocID="{F9E03A64-46F1-4CF7-996F-1DEF37AE5AA7}" presName="parentLin" presStyleCnt="0"/>
      <dgm:spPr/>
    </dgm:pt>
    <dgm:pt modelId="{B7030339-3765-49C6-A378-7B1BC98BD69F}" type="pres">
      <dgm:prSet presAssocID="{F9E03A64-46F1-4CF7-996F-1DEF37AE5AA7}" presName="parentLeftMargin" presStyleLbl="node1" presStyleIdx="0" presStyleCnt="2"/>
      <dgm:spPr/>
    </dgm:pt>
    <dgm:pt modelId="{4464A46E-434F-4078-894B-A17896D0DBE7}" type="pres">
      <dgm:prSet presAssocID="{F9E03A64-46F1-4CF7-996F-1DEF37AE5AA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AF92768-897D-442B-92E6-5E34718A4CB6}" type="pres">
      <dgm:prSet presAssocID="{F9E03A64-46F1-4CF7-996F-1DEF37AE5AA7}" presName="negativeSpace" presStyleCnt="0"/>
      <dgm:spPr/>
    </dgm:pt>
    <dgm:pt modelId="{6239F3F6-B2F3-45A1-8052-BC9EA4C1F198}" type="pres">
      <dgm:prSet presAssocID="{F9E03A64-46F1-4CF7-996F-1DEF37AE5AA7}" presName="childText" presStyleLbl="conFgAcc1" presStyleIdx="0" presStyleCnt="2">
        <dgm:presLayoutVars>
          <dgm:bulletEnabled val="1"/>
        </dgm:presLayoutVars>
      </dgm:prSet>
      <dgm:spPr/>
    </dgm:pt>
    <dgm:pt modelId="{76E66AD6-1EA9-46EA-BCBA-56EA45DA4864}" type="pres">
      <dgm:prSet presAssocID="{2EDD7B6A-9B58-466E-8FDD-60DE00291742}" presName="spaceBetweenRectangles" presStyleCnt="0"/>
      <dgm:spPr/>
    </dgm:pt>
    <dgm:pt modelId="{9FC93BAD-9768-44CF-99EE-1543191552A3}" type="pres">
      <dgm:prSet presAssocID="{54CE2D0F-31CB-4ADC-9293-74B3EBA3AE13}" presName="parentLin" presStyleCnt="0"/>
      <dgm:spPr/>
    </dgm:pt>
    <dgm:pt modelId="{82458FC6-A0A9-4D1F-B0A0-7E4706810ABE}" type="pres">
      <dgm:prSet presAssocID="{54CE2D0F-31CB-4ADC-9293-74B3EBA3AE13}" presName="parentLeftMargin" presStyleLbl="node1" presStyleIdx="0" presStyleCnt="2"/>
      <dgm:spPr/>
    </dgm:pt>
    <dgm:pt modelId="{36AEEF38-9F0F-4338-A417-B97625F8F558}" type="pres">
      <dgm:prSet presAssocID="{54CE2D0F-31CB-4ADC-9293-74B3EBA3AE1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0852476-CB18-4452-AE2D-4030DCAE4D9E}" type="pres">
      <dgm:prSet presAssocID="{54CE2D0F-31CB-4ADC-9293-74B3EBA3AE13}" presName="negativeSpace" presStyleCnt="0"/>
      <dgm:spPr/>
    </dgm:pt>
    <dgm:pt modelId="{32B637FF-5FD8-4E5E-8D10-C1A5F63B5E19}" type="pres">
      <dgm:prSet presAssocID="{54CE2D0F-31CB-4ADC-9293-74B3EBA3AE1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2781102-D42C-4573-A0E4-8F401F9D7A47}" type="presOf" srcId="{279DD630-78AF-47E6-9237-CC011947FE34}" destId="{32B637FF-5FD8-4E5E-8D10-C1A5F63B5E19}" srcOrd="0" destOrd="0" presId="urn:microsoft.com/office/officeart/2005/8/layout/list1"/>
    <dgm:cxn modelId="{CE248A03-35D2-4397-9C81-874F3075CB0E}" type="presOf" srcId="{F9E03A64-46F1-4CF7-996F-1DEF37AE5AA7}" destId="{B7030339-3765-49C6-A378-7B1BC98BD69F}" srcOrd="0" destOrd="0" presId="urn:microsoft.com/office/officeart/2005/8/layout/list1"/>
    <dgm:cxn modelId="{486D5460-24FD-48D6-ADAA-3FC4D03A9270}" srcId="{54CE2D0F-31CB-4ADC-9293-74B3EBA3AE13}" destId="{C0CBC9C6-0CEF-40F7-AB0C-FC40F4AC6FB1}" srcOrd="2" destOrd="0" parTransId="{10837A61-E99C-4EDD-9B07-E3C8FA4DA31D}" sibTransId="{1AF65B74-1123-4A5C-BC31-FE0D088D8E68}"/>
    <dgm:cxn modelId="{3EB33861-C011-4ED0-BD5E-AB156B893267}" type="presOf" srcId="{54CE2D0F-31CB-4ADC-9293-74B3EBA3AE13}" destId="{82458FC6-A0A9-4D1F-B0A0-7E4706810ABE}" srcOrd="0" destOrd="0" presId="urn:microsoft.com/office/officeart/2005/8/layout/list1"/>
    <dgm:cxn modelId="{B6A83A45-AC0C-4816-BE38-32306B9169F7}" srcId="{13F0330D-811D-42C2-80A7-CA9D88A93909}" destId="{54CE2D0F-31CB-4ADC-9293-74B3EBA3AE13}" srcOrd="1" destOrd="0" parTransId="{0613480E-C90A-4FA1-8686-341712FE8825}" sibTransId="{8E28DBF2-87BC-415C-B3AB-586B64B6B452}"/>
    <dgm:cxn modelId="{0776D867-10A9-4E78-9953-066EF60098B6}" srcId="{F9E03A64-46F1-4CF7-996F-1DEF37AE5AA7}" destId="{87376278-3C08-48F8-AB5D-186C081E1D1B}" srcOrd="0" destOrd="0" parTransId="{8D2EF9E1-307A-4110-A7CB-E604AAFF7749}" sibTransId="{212E803E-E4EB-469E-809A-52944C685731}"/>
    <dgm:cxn modelId="{8A42346C-730E-4B95-8A19-44052ED966A9}" srcId="{54CE2D0F-31CB-4ADC-9293-74B3EBA3AE13}" destId="{279DD630-78AF-47E6-9237-CC011947FE34}" srcOrd="0" destOrd="0" parTransId="{DD31662D-816A-4918-8FEF-26BD18F82DE3}" sibTransId="{F17B3E73-213B-4621-A07A-F715D0B121EA}"/>
    <dgm:cxn modelId="{A3003F7F-46F6-4ECB-8F7C-7804C06CEF8A}" type="presOf" srcId="{87376278-3C08-48F8-AB5D-186C081E1D1B}" destId="{6239F3F6-B2F3-45A1-8052-BC9EA4C1F198}" srcOrd="0" destOrd="0" presId="urn:microsoft.com/office/officeart/2005/8/layout/list1"/>
    <dgm:cxn modelId="{9FEA4B7F-F93E-4B8E-AEE7-D503C4026080}" srcId="{13F0330D-811D-42C2-80A7-CA9D88A93909}" destId="{F9E03A64-46F1-4CF7-996F-1DEF37AE5AA7}" srcOrd="0" destOrd="0" parTransId="{3DCC594D-EABE-407F-BDD2-8FB422CE0DB1}" sibTransId="{2EDD7B6A-9B58-466E-8FDD-60DE00291742}"/>
    <dgm:cxn modelId="{AA573283-3C51-4D08-82BC-DCC48A5C290C}" srcId="{54CE2D0F-31CB-4ADC-9293-74B3EBA3AE13}" destId="{7E63CFD4-BB6D-477E-8E9B-50EA23B365C1}" srcOrd="3" destOrd="0" parTransId="{7C5B1D59-AE59-4C63-AC3A-2B510565FFB1}" sibTransId="{B9F43B98-A8FB-4BE9-BCF6-71BE9789EB95}"/>
    <dgm:cxn modelId="{42B1B691-DD5C-4BE7-A1D7-6112F7A7C7A7}" srcId="{54CE2D0F-31CB-4ADC-9293-74B3EBA3AE13}" destId="{28B4065F-C429-414D-B7A3-96C9E67A2BAF}" srcOrd="1" destOrd="0" parTransId="{6DC15849-BC56-444A-94D4-FDCA4E8663FE}" sibTransId="{BF1DEBD6-EA33-4BB0-A8A7-D4B42CB18633}"/>
    <dgm:cxn modelId="{39B425A1-03F2-41D6-911B-25D393E4F839}" type="presOf" srcId="{13F0330D-811D-42C2-80A7-CA9D88A93909}" destId="{DA0A05DE-334D-49B2-917B-8D6F07893316}" srcOrd="0" destOrd="0" presId="urn:microsoft.com/office/officeart/2005/8/layout/list1"/>
    <dgm:cxn modelId="{6EE6ADC3-AE42-4645-8803-9E0CB02F3075}" type="presOf" srcId="{54CE2D0F-31CB-4ADC-9293-74B3EBA3AE13}" destId="{36AEEF38-9F0F-4338-A417-B97625F8F558}" srcOrd="1" destOrd="0" presId="urn:microsoft.com/office/officeart/2005/8/layout/list1"/>
    <dgm:cxn modelId="{E7F717C5-176F-4A22-93AE-D2058D9ABC3E}" type="presOf" srcId="{C0CBC9C6-0CEF-40F7-AB0C-FC40F4AC6FB1}" destId="{32B637FF-5FD8-4E5E-8D10-C1A5F63B5E19}" srcOrd="0" destOrd="2" presId="urn:microsoft.com/office/officeart/2005/8/layout/list1"/>
    <dgm:cxn modelId="{2C5798D1-572C-4803-87FB-A819E65E76F7}" type="presOf" srcId="{F9E03A64-46F1-4CF7-996F-1DEF37AE5AA7}" destId="{4464A46E-434F-4078-894B-A17896D0DBE7}" srcOrd="1" destOrd="0" presId="urn:microsoft.com/office/officeart/2005/8/layout/list1"/>
    <dgm:cxn modelId="{19B0EBF0-77B9-4464-AD30-9EFE350CC764}" type="presOf" srcId="{28B4065F-C429-414D-B7A3-96C9E67A2BAF}" destId="{32B637FF-5FD8-4E5E-8D10-C1A5F63B5E19}" srcOrd="0" destOrd="1" presId="urn:microsoft.com/office/officeart/2005/8/layout/list1"/>
    <dgm:cxn modelId="{2AF1CDF7-1F5B-4C97-AA25-336CD2CDC2A3}" type="presOf" srcId="{7E63CFD4-BB6D-477E-8E9B-50EA23B365C1}" destId="{32B637FF-5FD8-4E5E-8D10-C1A5F63B5E19}" srcOrd="0" destOrd="3" presId="urn:microsoft.com/office/officeart/2005/8/layout/list1"/>
    <dgm:cxn modelId="{3A3F12DC-B3D8-452B-BCF9-579C0AC87B52}" type="presParOf" srcId="{DA0A05DE-334D-49B2-917B-8D6F07893316}" destId="{AC0B054E-91F8-4D3C-9312-882A628ED691}" srcOrd="0" destOrd="0" presId="urn:microsoft.com/office/officeart/2005/8/layout/list1"/>
    <dgm:cxn modelId="{771E1405-148F-4816-9666-FE4C2CBD721F}" type="presParOf" srcId="{AC0B054E-91F8-4D3C-9312-882A628ED691}" destId="{B7030339-3765-49C6-A378-7B1BC98BD69F}" srcOrd="0" destOrd="0" presId="urn:microsoft.com/office/officeart/2005/8/layout/list1"/>
    <dgm:cxn modelId="{A3B28726-387A-4781-82E1-7F4E09B36684}" type="presParOf" srcId="{AC0B054E-91F8-4D3C-9312-882A628ED691}" destId="{4464A46E-434F-4078-894B-A17896D0DBE7}" srcOrd="1" destOrd="0" presId="urn:microsoft.com/office/officeart/2005/8/layout/list1"/>
    <dgm:cxn modelId="{5EFE5BE1-9E39-45F9-B4AB-1D82851DEF45}" type="presParOf" srcId="{DA0A05DE-334D-49B2-917B-8D6F07893316}" destId="{2AF92768-897D-442B-92E6-5E34718A4CB6}" srcOrd="1" destOrd="0" presId="urn:microsoft.com/office/officeart/2005/8/layout/list1"/>
    <dgm:cxn modelId="{C607B421-EFD7-4603-93F0-BB26A7435356}" type="presParOf" srcId="{DA0A05DE-334D-49B2-917B-8D6F07893316}" destId="{6239F3F6-B2F3-45A1-8052-BC9EA4C1F198}" srcOrd="2" destOrd="0" presId="urn:microsoft.com/office/officeart/2005/8/layout/list1"/>
    <dgm:cxn modelId="{C16A0F77-4038-4FB8-8E55-A40D3BFAAA88}" type="presParOf" srcId="{DA0A05DE-334D-49B2-917B-8D6F07893316}" destId="{76E66AD6-1EA9-46EA-BCBA-56EA45DA4864}" srcOrd="3" destOrd="0" presId="urn:microsoft.com/office/officeart/2005/8/layout/list1"/>
    <dgm:cxn modelId="{FE2DCD1C-5189-4C88-A647-F3E30B1930A1}" type="presParOf" srcId="{DA0A05DE-334D-49B2-917B-8D6F07893316}" destId="{9FC93BAD-9768-44CF-99EE-1543191552A3}" srcOrd="4" destOrd="0" presId="urn:microsoft.com/office/officeart/2005/8/layout/list1"/>
    <dgm:cxn modelId="{8E20C5AF-A7F5-4E0D-ADBF-858ECACB8BCD}" type="presParOf" srcId="{9FC93BAD-9768-44CF-99EE-1543191552A3}" destId="{82458FC6-A0A9-4D1F-B0A0-7E4706810ABE}" srcOrd="0" destOrd="0" presId="urn:microsoft.com/office/officeart/2005/8/layout/list1"/>
    <dgm:cxn modelId="{854595A5-B383-4EF7-AC55-CB7B50CC3BCA}" type="presParOf" srcId="{9FC93BAD-9768-44CF-99EE-1543191552A3}" destId="{36AEEF38-9F0F-4338-A417-B97625F8F558}" srcOrd="1" destOrd="0" presId="urn:microsoft.com/office/officeart/2005/8/layout/list1"/>
    <dgm:cxn modelId="{E66283EA-149D-4CB2-8FB6-D5734FAADFA8}" type="presParOf" srcId="{DA0A05DE-334D-49B2-917B-8D6F07893316}" destId="{70852476-CB18-4452-AE2D-4030DCAE4D9E}" srcOrd="5" destOrd="0" presId="urn:microsoft.com/office/officeart/2005/8/layout/list1"/>
    <dgm:cxn modelId="{C468FE84-69CC-44A7-B961-B79D6D356B79}" type="presParOf" srcId="{DA0A05DE-334D-49B2-917B-8D6F07893316}" destId="{32B637FF-5FD8-4E5E-8D10-C1A5F63B5E1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6E3DE-70E9-4671-9D2B-CB00F6DCC16F}">
      <dsp:nvSpPr>
        <dsp:cNvPr id="0" name=""/>
        <dsp:cNvSpPr/>
      </dsp:nvSpPr>
      <dsp:spPr>
        <a:xfrm>
          <a:off x="0" y="627208"/>
          <a:ext cx="10515600" cy="11579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7E802A-1E94-49D6-8A2E-E2A8975EE6F4}">
      <dsp:nvSpPr>
        <dsp:cNvPr id="0" name=""/>
        <dsp:cNvSpPr/>
      </dsp:nvSpPr>
      <dsp:spPr>
        <a:xfrm>
          <a:off x="350271" y="887740"/>
          <a:ext cx="636857" cy="6368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BF853-5821-4F52-8095-CC7528B034F2}">
      <dsp:nvSpPr>
        <dsp:cNvPr id="0" name=""/>
        <dsp:cNvSpPr/>
      </dsp:nvSpPr>
      <dsp:spPr>
        <a:xfrm>
          <a:off x="1337400" y="627208"/>
          <a:ext cx="9178199" cy="1157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47" tIns="122547" rIns="122547" bIns="12254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 initial goal of this experiment was to determine the concentration of TiO</a:t>
          </a:r>
          <a:r>
            <a:rPr lang="en-US" sz="1900" kern="1200" baseline="-25000"/>
            <a:t>2</a:t>
          </a:r>
          <a:r>
            <a:rPr lang="en-US" sz="1900" kern="1200"/>
            <a:t> in the commercial pool care product Solei Sun Powered Water Care. </a:t>
          </a:r>
        </a:p>
      </dsp:txBody>
      <dsp:txXfrm>
        <a:off x="1337400" y="627208"/>
        <a:ext cx="9178199" cy="1157922"/>
      </dsp:txXfrm>
    </dsp:sp>
    <dsp:sp modelId="{8CAF5505-D0CB-42EA-8A7D-C948E7210F43}">
      <dsp:nvSpPr>
        <dsp:cNvPr id="0" name=""/>
        <dsp:cNvSpPr/>
      </dsp:nvSpPr>
      <dsp:spPr>
        <a:xfrm>
          <a:off x="0" y="2074611"/>
          <a:ext cx="10515600" cy="11579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CB6002-3699-4996-8320-259855EA59D2}">
      <dsp:nvSpPr>
        <dsp:cNvPr id="0" name=""/>
        <dsp:cNvSpPr/>
      </dsp:nvSpPr>
      <dsp:spPr>
        <a:xfrm>
          <a:off x="350271" y="2335143"/>
          <a:ext cx="636857" cy="6368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DFF7D-FA9D-45CE-90A3-51D59A21C179}">
      <dsp:nvSpPr>
        <dsp:cNvPr id="0" name=""/>
        <dsp:cNvSpPr/>
      </dsp:nvSpPr>
      <dsp:spPr>
        <a:xfrm>
          <a:off x="1337400" y="2074611"/>
          <a:ext cx="9178199" cy="1157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47" tIns="122547" rIns="122547" bIns="12254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This goal then developed into the determination of method validation of identifying TiO</a:t>
          </a:r>
          <a:r>
            <a:rPr lang="en-US" sz="1900" kern="1200" baseline="-25000"/>
            <a:t>2</a:t>
          </a:r>
          <a:r>
            <a:rPr lang="en-US" sz="1900" kern="1200"/>
            <a:t> in Solei Sun Powered Water Care as the experiment progressed. </a:t>
          </a:r>
        </a:p>
      </dsp:txBody>
      <dsp:txXfrm>
        <a:off x="1337400" y="2074611"/>
        <a:ext cx="9178199" cy="1157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9F3F6-B2F3-45A1-8052-BC9EA4C1F198}">
      <dsp:nvSpPr>
        <dsp:cNvPr id="0" name=""/>
        <dsp:cNvSpPr/>
      </dsp:nvSpPr>
      <dsp:spPr>
        <a:xfrm>
          <a:off x="0" y="397845"/>
          <a:ext cx="10515600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This run was subtracted from future runs</a:t>
          </a:r>
        </a:p>
      </dsp:txBody>
      <dsp:txXfrm>
        <a:off x="0" y="397845"/>
        <a:ext cx="10515600" cy="935550"/>
      </dsp:txXfrm>
    </dsp:sp>
    <dsp:sp modelId="{4464A46E-434F-4078-894B-A17896D0DBE7}">
      <dsp:nvSpPr>
        <dsp:cNvPr id="0" name=""/>
        <dsp:cNvSpPr/>
      </dsp:nvSpPr>
      <dsp:spPr>
        <a:xfrm>
          <a:off x="525780" y="73125"/>
          <a:ext cx="73609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Blank sample contained water</a:t>
          </a:r>
        </a:p>
      </dsp:txBody>
      <dsp:txXfrm>
        <a:off x="557483" y="104828"/>
        <a:ext cx="7297514" cy="586034"/>
      </dsp:txXfrm>
    </dsp:sp>
    <dsp:sp modelId="{32B637FF-5FD8-4E5E-8D10-C1A5F63B5E19}">
      <dsp:nvSpPr>
        <dsp:cNvPr id="0" name=""/>
        <dsp:cNvSpPr/>
      </dsp:nvSpPr>
      <dsp:spPr>
        <a:xfrm>
          <a:off x="0" y="1776916"/>
          <a:ext cx="10515600" cy="2009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200" kern="1200"/>
            <a:t>Once as undiluted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200" kern="1200"/>
            <a:t>Once spiked with 3.5mL stock 1 in 10mL flask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200" kern="1200"/>
            <a:t>Once spiked with 5mL stock 2 in 10mL flask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200" kern="1200"/>
            <a:t>Once spiked with 1mL stock 2 in 100mL flask</a:t>
          </a:r>
          <a:endParaRPr lang="en-US" sz="2200" kern="1200"/>
        </a:p>
      </dsp:txBody>
      <dsp:txXfrm>
        <a:off x="0" y="1776916"/>
        <a:ext cx="10515600" cy="2009700"/>
      </dsp:txXfrm>
    </dsp:sp>
    <dsp:sp modelId="{36AEEF38-9F0F-4338-A417-B97625F8F558}">
      <dsp:nvSpPr>
        <dsp:cNvPr id="0" name=""/>
        <dsp:cNvSpPr/>
      </dsp:nvSpPr>
      <dsp:spPr>
        <a:xfrm>
          <a:off x="525780" y="1452195"/>
          <a:ext cx="73609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/>
            <a:t>Real sample was run</a:t>
          </a:r>
          <a:endParaRPr lang="en-US" sz="2200" kern="1200"/>
        </a:p>
      </dsp:txBody>
      <dsp:txXfrm>
        <a:off x="557483" y="1483898"/>
        <a:ext cx="729751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90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45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835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30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7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11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73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80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72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195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30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4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67" r:id="rId5"/>
    <p:sldLayoutId id="2147483872" r:id="rId6"/>
    <p:sldLayoutId id="2147483868" r:id="rId7"/>
    <p:sldLayoutId id="2147483869" r:id="rId8"/>
    <p:sldLayoutId id="2147483870" r:id="rId9"/>
    <p:sldLayoutId id="2147483871" r:id="rId10"/>
    <p:sldLayoutId id="21474838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rry image of a blue and green background&#10;&#10;Description automatically generated">
            <a:extLst>
              <a:ext uri="{FF2B5EF4-FFF2-40B4-BE49-F238E27FC236}">
                <a16:creationId xmlns:a16="http://schemas.microsoft.com/office/drawing/2014/main" id="{EA95D247-526D-7FD2-AF56-9CB3A30CE0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32" r="12817" b="-1"/>
          <a:stretch/>
        </p:blipFill>
        <p:spPr>
          <a:xfrm>
            <a:off x="5094333" y="11"/>
            <a:ext cx="7094361" cy="68579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5673B-1A31-5973-B937-8E10B7F54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3711" y="1144855"/>
            <a:ext cx="6916606" cy="2225945"/>
          </a:xfrm>
        </p:spPr>
        <p:txBody>
          <a:bodyPr>
            <a:normAutofit/>
          </a:bodyPr>
          <a:lstStyle/>
          <a:p>
            <a:r>
              <a:rPr lang="en-US" sz="2800" b="0" i="0">
                <a:solidFill>
                  <a:srgbClr val="FFFFFF"/>
                </a:solidFill>
                <a:effectLst/>
                <a:latin typeface="Fira Sans" panose="020F0502020204030204" pitchFamily="34" charset="0"/>
              </a:rPr>
              <a:t>Determination of Method Validity of Identifying the Presence of Titanium Dioxide in Commercial Pool Care Products via Raman Spectroscopy</a:t>
            </a:r>
            <a:endParaRPr lang="en-CA" sz="2800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FDAE8E-F1A7-5D00-9D19-2364A5D291A4}"/>
              </a:ext>
            </a:extLst>
          </p:cNvPr>
          <p:cNvSpPr txBox="1"/>
          <p:nvPr/>
        </p:nvSpPr>
        <p:spPr>
          <a:xfrm>
            <a:off x="0" y="5784670"/>
            <a:ext cx="5449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  <a:latin typeface="Fira Sans" panose="020B0503050000020004" pitchFamily="34" charset="0"/>
              </a:rPr>
              <a:t>Research and presentation by Maddie Hubbard, Dylan </a:t>
            </a:r>
            <a:r>
              <a:rPr lang="en-US" err="1">
                <a:solidFill>
                  <a:schemeClr val="bg2"/>
                </a:solidFill>
                <a:latin typeface="Fira Sans" panose="020B0503050000020004" pitchFamily="34" charset="0"/>
              </a:rPr>
              <a:t>VanSpankeren</a:t>
            </a:r>
            <a:r>
              <a:rPr lang="en-US">
                <a:solidFill>
                  <a:schemeClr val="bg2"/>
                </a:solidFill>
                <a:latin typeface="Fira Sans" panose="020B0503050000020004" pitchFamily="34" charset="0"/>
              </a:rPr>
              <a:t>, Jessica Whitehouse</a:t>
            </a:r>
            <a:endParaRPr lang="en-CA">
              <a:solidFill>
                <a:schemeClr val="bg2"/>
              </a:solidFill>
              <a:latin typeface="Fira Sans" panose="020B0503050000020004" pitchFamily="34" charset="0"/>
            </a:endParaRPr>
          </a:p>
        </p:txBody>
      </p:sp>
      <p:pic>
        <p:nvPicPr>
          <p:cNvPr id="1026" name="Picture 2" descr="Solei - Sun Powered Water Care (3.78 ltrs) P/N AQD10060)">
            <a:extLst>
              <a:ext uri="{FF2B5EF4-FFF2-40B4-BE49-F238E27FC236}">
                <a16:creationId xmlns:a16="http://schemas.microsoft.com/office/drawing/2014/main" id="{75567DDB-8D1B-C190-1C3B-064002A789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9" b="91143" l="29167" r="66810">
                        <a14:foregroundMark x1="44295" y1="13087" x2="45115" y2="11143"/>
                        <a14:foregroundMark x1="45115" y1="11143" x2="57184" y2="22143"/>
                        <a14:foregroundMark x1="46408" y1="12429" x2="53174" y2="11321"/>
                        <a14:foregroundMark x1="54440" y1="13286" x2="54023" y2="13571"/>
                        <a14:foregroundMark x1="66092" y1="36429" x2="66954" y2="62429"/>
                        <a14:foregroundMark x1="66954" y1="62429" x2="59483" y2="69000"/>
                        <a14:foregroundMark x1="31034" y1="81571" x2="38793" y2="91714"/>
                        <a14:foregroundMark x1="38793" y1="91714" x2="52874" y2="93286"/>
                        <a14:foregroundMark x1="52874" y1="93286" x2="60179" y2="92048"/>
                        <a14:foregroundMark x1="65517" y1="87616" x2="65517" y2="82000"/>
                        <a14:backgroundMark x1="42816" y1="14429" x2="39943" y2="22143"/>
                        <a14:backgroundMark x1="39943" y1="22000" x2="39943" y2="21857"/>
                        <a14:backgroundMark x1="41379" y1="20571" x2="40086" y2="21857"/>
                        <a14:backgroundMark x1="38937" y1="23429" x2="40230" y2="22143"/>
                        <a14:backgroundMark x1="55316" y1="9857" x2="56178" y2="13143"/>
                        <a14:backgroundMark x1="57471" y1="10000" x2="56609" y2="11857"/>
                        <a14:backgroundMark x1="56178" y1="11429" x2="55891" y2="12571"/>
                        <a14:backgroundMark x1="55460" y1="11857" x2="55460" y2="13286"/>
                        <a14:backgroundMark x1="43678" y1="13143" x2="43822" y2="14714"/>
                        <a14:backgroundMark x1="40805" y1="21429" x2="40086" y2="22714"/>
                        <a14:backgroundMark x1="65805" y1="88429" x2="64655" y2="91571"/>
                        <a14:backgroundMark x1="65805" y1="87857" x2="60632" y2="92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591" t="7287" r="28245" b="2706"/>
          <a:stretch/>
        </p:blipFill>
        <p:spPr bwMode="auto">
          <a:xfrm>
            <a:off x="1592942" y="1393719"/>
            <a:ext cx="1884940" cy="361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54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2F090-72DB-3699-FC88-9A93D47D4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Tables for Concentrations: Week 2</a:t>
            </a: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8A792-A37A-5060-267B-30E55946D1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497064"/>
              </p:ext>
            </p:extLst>
          </p:nvPr>
        </p:nvGraphicFramePr>
        <p:xfrm>
          <a:off x="357226" y="1390003"/>
          <a:ext cx="5943600" cy="3017520"/>
        </p:xfrm>
        <a:graphic>
          <a:graphicData uri="http://schemas.openxmlformats.org/drawingml/2006/table">
            <a:tbl>
              <a:tblPr/>
              <a:tblGrid>
                <a:gridCol w="1485900">
                  <a:extLst>
                    <a:ext uri="{9D8B030D-6E8A-4147-A177-3AD203B41FA5}">
                      <a16:colId xmlns:a16="http://schemas.microsoft.com/office/drawing/2014/main" val="3560084984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527498858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188005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0278257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Standard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Real Sample Volume (mL)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TiO</a:t>
                      </a:r>
                      <a:r>
                        <a:rPr lang="en-CA" b="1" baseline="-25000">
                          <a:effectLst/>
                        </a:rPr>
                        <a:t>2</a:t>
                      </a:r>
                      <a:r>
                        <a:rPr lang="en-CA" b="1">
                          <a:effectLst/>
                        </a:rPr>
                        <a:t> Stock Solution (mL)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Deionized Water (mL)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851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79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71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589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26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43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094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93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240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432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4BEF13-5EA8-5D2B-8CD2-33F8AF11E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10042"/>
              </p:ext>
            </p:extLst>
          </p:nvPr>
        </p:nvGraphicFramePr>
        <p:xfrm>
          <a:off x="5900699" y="4605490"/>
          <a:ext cx="5934075" cy="1920240"/>
        </p:xfrm>
        <a:graphic>
          <a:graphicData uri="http://schemas.openxmlformats.org/drawingml/2006/table">
            <a:tbl>
              <a:tblPr/>
              <a:tblGrid>
                <a:gridCol w="1186815">
                  <a:extLst>
                    <a:ext uri="{9D8B030D-6E8A-4147-A177-3AD203B41FA5}">
                      <a16:colId xmlns:a16="http://schemas.microsoft.com/office/drawing/2014/main" val="1674119230"/>
                    </a:ext>
                  </a:extLst>
                </a:gridCol>
                <a:gridCol w="1186815">
                  <a:extLst>
                    <a:ext uri="{9D8B030D-6E8A-4147-A177-3AD203B41FA5}">
                      <a16:colId xmlns:a16="http://schemas.microsoft.com/office/drawing/2014/main" val="4219764775"/>
                    </a:ext>
                  </a:extLst>
                </a:gridCol>
                <a:gridCol w="1186815">
                  <a:extLst>
                    <a:ext uri="{9D8B030D-6E8A-4147-A177-3AD203B41FA5}">
                      <a16:colId xmlns:a16="http://schemas.microsoft.com/office/drawing/2014/main" val="1425294867"/>
                    </a:ext>
                  </a:extLst>
                </a:gridCol>
                <a:gridCol w="1186815">
                  <a:extLst>
                    <a:ext uri="{9D8B030D-6E8A-4147-A177-3AD203B41FA5}">
                      <a16:colId xmlns:a16="http://schemas.microsoft.com/office/drawing/2014/main" val="3674335846"/>
                    </a:ext>
                  </a:extLst>
                </a:gridCol>
                <a:gridCol w="1186815">
                  <a:extLst>
                    <a:ext uri="{9D8B030D-6E8A-4147-A177-3AD203B41FA5}">
                      <a16:colId xmlns:a16="http://schemas.microsoft.com/office/drawing/2014/main" val="18637476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effectLst/>
                        </a:rPr>
                        <a:t>Spiked Real Sample</a:t>
                      </a:r>
                      <a:endParaRPr lang="en-CA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Mass of Solid TiO</a:t>
                      </a:r>
                      <a:r>
                        <a:rPr lang="en-CA" b="1" baseline="-25000">
                          <a:effectLst/>
                        </a:rPr>
                        <a:t>2</a:t>
                      </a:r>
                      <a:r>
                        <a:rPr lang="en-CA" b="1">
                          <a:effectLst/>
                        </a:rPr>
                        <a:t> (mg)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</a:rPr>
                        <a:t>Volume of Real Sample (mL)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Position (cm</a:t>
                      </a:r>
                      <a:r>
                        <a:rPr lang="en-CA" b="1" baseline="30000">
                          <a:effectLst/>
                        </a:rPr>
                        <a:t>-1</a:t>
                      </a:r>
                      <a:r>
                        <a:rPr lang="en-CA" b="1">
                          <a:effectLst/>
                        </a:rPr>
                        <a:t>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Peak Height (a.u.)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635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4.70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129.57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267.42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074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27.9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129.68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145.29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487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&lt;4.70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129.82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187.53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959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195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Graphic 17" descr="Test tubes">
            <a:extLst>
              <a:ext uri="{FF2B5EF4-FFF2-40B4-BE49-F238E27FC236}">
                <a16:creationId xmlns:a16="http://schemas.microsoft.com/office/drawing/2014/main" id="{3CD49807-5B5B-8006-6073-283267D08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1053" y="953955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9" name="Arc 18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EC4B52-D44A-0076-D8CD-FC617CA85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n-US"/>
              <a:t>Data and Results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51565-AEA3-D670-5F2C-10D5791AE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r>
              <a:rPr lang="en-US" sz="2400"/>
              <a:t>While this was not a quantitative experiment, an analysis of the spectra can show the validity of the method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2037823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C4B52-D44A-0076-D8CD-FC617CA85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Filtered Real Sample</a:t>
            </a:r>
            <a:endParaRPr lang="en-CA"/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2EDC2561-1159-3CF3-65B4-22C81758BD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47" t="34307" r="30358" b="18336"/>
          <a:stretch/>
        </p:blipFill>
        <p:spPr>
          <a:xfrm>
            <a:off x="4150698" y="2074407"/>
            <a:ext cx="7073893" cy="3915576"/>
          </a:xfrm>
          <a:prstGeom prst="rect">
            <a:avLst/>
          </a:prstGeom>
          <a:ln>
            <a:noFill/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8EA4872-A747-7554-BC84-665473FC6661}"/>
              </a:ext>
            </a:extLst>
          </p:cNvPr>
          <p:cNvSpPr/>
          <p:nvPr/>
        </p:nvSpPr>
        <p:spPr>
          <a:xfrm>
            <a:off x="4772024" y="2074406"/>
            <a:ext cx="568601" cy="523019"/>
          </a:xfrm>
          <a:prstGeom prst="ellipse">
            <a:avLst/>
          </a:prstGeom>
          <a:noFill/>
          <a:ln w="539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57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8C638-3B14-23C9-BF81-A100531A1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Spiked with less than 4.7mg</a:t>
            </a:r>
            <a:endParaRPr lang="en-CA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4D96877-9839-78A7-4BB1-B6B752743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42" t="32426" r="31159" b="17553"/>
          <a:stretch/>
        </p:blipFill>
        <p:spPr>
          <a:xfrm>
            <a:off x="4015409" y="1825583"/>
            <a:ext cx="7338391" cy="4299585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79AFA48-75C1-825D-94D7-7BD95CCB5DCE}"/>
              </a:ext>
            </a:extLst>
          </p:cNvPr>
          <p:cNvSpPr/>
          <p:nvPr/>
        </p:nvSpPr>
        <p:spPr>
          <a:xfrm>
            <a:off x="4745520" y="2273189"/>
            <a:ext cx="568601" cy="523019"/>
          </a:xfrm>
          <a:prstGeom prst="ellipse">
            <a:avLst/>
          </a:prstGeom>
          <a:noFill/>
          <a:ln w="539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94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6DF9C-0794-9F81-10E9-5F93EACA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Spiked with 4.7mg</a:t>
            </a:r>
            <a:endParaRPr lang="en-CA"/>
          </a:p>
        </p:txBody>
      </p:sp>
      <p:pic>
        <p:nvPicPr>
          <p:cNvPr id="5" name="Picture 4" descr="A graph of a graph&#10;&#10;Description automatically generated">
            <a:extLst>
              <a:ext uri="{FF2B5EF4-FFF2-40B4-BE49-F238E27FC236}">
                <a16:creationId xmlns:a16="http://schemas.microsoft.com/office/drawing/2014/main" id="{D0F76B80-3C71-BCEE-EC88-6BBBD7A18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396" y="1955730"/>
            <a:ext cx="7267404" cy="391498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20C89E19-DDA3-73E3-3314-BAB92357E768}"/>
              </a:ext>
            </a:extLst>
          </p:cNvPr>
          <p:cNvSpPr/>
          <p:nvPr/>
        </p:nvSpPr>
        <p:spPr>
          <a:xfrm>
            <a:off x="4692511" y="1955730"/>
            <a:ext cx="568601" cy="523019"/>
          </a:xfrm>
          <a:prstGeom prst="ellipse">
            <a:avLst/>
          </a:prstGeom>
          <a:noFill/>
          <a:ln w="539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435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2DE17-C1BF-92D8-3B86-53C969C65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Spiked with 29.7mg</a:t>
            </a:r>
            <a:endParaRPr lang="en-CA"/>
          </a:p>
        </p:txBody>
      </p:sp>
      <p:pic>
        <p:nvPicPr>
          <p:cNvPr id="5" name="Content Placeholder 4" descr="A graph of a person's body&#10;&#10;Description automatically generated">
            <a:extLst>
              <a:ext uri="{FF2B5EF4-FFF2-40B4-BE49-F238E27FC236}">
                <a16:creationId xmlns:a16="http://schemas.microsoft.com/office/drawing/2014/main" id="{10B0833C-ADCC-9375-A8EC-8FE9F1775B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767" y="1857155"/>
            <a:ext cx="6934588" cy="3745359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8A440FD-9FAC-0874-E2DB-40B7D3E4073A}"/>
              </a:ext>
            </a:extLst>
          </p:cNvPr>
          <p:cNvSpPr/>
          <p:nvPr/>
        </p:nvSpPr>
        <p:spPr>
          <a:xfrm>
            <a:off x="4679260" y="2438400"/>
            <a:ext cx="422828" cy="410817"/>
          </a:xfrm>
          <a:prstGeom prst="ellipse">
            <a:avLst/>
          </a:prstGeom>
          <a:noFill/>
          <a:ln w="539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091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26C93-338F-9025-BB09-4CB320EB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EEE6D-62AB-23E0-FBEC-8FD8CFC35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CA"/>
              <a:t>This experiment involved constant trial and error to get consistent results from the samples</a:t>
            </a:r>
          </a:p>
          <a:p>
            <a:r>
              <a:rPr lang="en-CA"/>
              <a:t>The </a:t>
            </a:r>
            <a:r>
              <a:rPr lang="en-CA">
                <a:ea typeface="+mn-lt"/>
                <a:cs typeface="+mn-lt"/>
              </a:rPr>
              <a:t>TiO</a:t>
            </a:r>
            <a:r>
              <a:rPr lang="en-CA" sz="1900" baseline="-25000">
                <a:ea typeface="+mn-lt"/>
                <a:cs typeface="+mn-lt"/>
              </a:rPr>
              <a:t>2</a:t>
            </a:r>
            <a:r>
              <a:rPr lang="en-CA"/>
              <a:t> proved difficult to work with as it is a very powerful dye and does not dissolve well</a:t>
            </a:r>
          </a:p>
          <a:p>
            <a:r>
              <a:rPr lang="en-CA"/>
              <a:t>The final method of spiking the sample directly with the powder proved to have the most validity to it</a:t>
            </a:r>
          </a:p>
          <a:p>
            <a:r>
              <a:rPr lang="en-CA"/>
              <a:t>By doing this the peak correlating to </a:t>
            </a:r>
            <a:r>
              <a:rPr lang="en-CA" sz="3000">
                <a:ea typeface="+mn-lt"/>
                <a:cs typeface="+mn-lt"/>
              </a:rPr>
              <a:t>TiO</a:t>
            </a:r>
            <a:r>
              <a:rPr lang="en-CA" sz="2100" baseline="-25000">
                <a:ea typeface="+mn-lt"/>
                <a:cs typeface="+mn-lt"/>
              </a:rPr>
              <a:t>2</a:t>
            </a:r>
            <a:r>
              <a:rPr lang="en-CA"/>
              <a:t> grew in height. The overall solution colour remained constant after filtering suggesting there is a process occurring in the real sample to remove solid </a:t>
            </a:r>
            <a:r>
              <a:rPr lang="en-CA" sz="3000">
                <a:ea typeface="+mn-lt"/>
                <a:cs typeface="+mn-lt"/>
              </a:rPr>
              <a:t>TiO</a:t>
            </a:r>
            <a:r>
              <a:rPr lang="en-CA" sz="2100" baseline="-25000">
                <a:ea typeface="+mn-lt"/>
                <a:cs typeface="+mn-lt"/>
              </a:rPr>
              <a:t>2</a:t>
            </a:r>
            <a:r>
              <a:rPr lang="en-CA"/>
              <a:t> pieces</a:t>
            </a:r>
            <a:endParaRPr lang="en-CA" sz="2100"/>
          </a:p>
        </p:txBody>
      </p:sp>
    </p:spTree>
    <p:extLst>
      <p:ext uri="{BB962C8B-B14F-4D97-AF65-F5344CB8AC3E}">
        <p14:creationId xmlns:p14="http://schemas.microsoft.com/office/powerpoint/2010/main" val="1557736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F7EF-2585-AD6A-0149-E9A541D2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Work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0843F-9DA9-2DDA-A3E7-4E4D8CD3D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CA"/>
              <a:t>Future work would involve the continuation of method development to a point that would allow for the initial goal to be achieved.</a:t>
            </a:r>
          </a:p>
          <a:p>
            <a:r>
              <a:rPr lang="en-CA"/>
              <a:t>Since there was increasing peak heights as the amount of stock sample added changed, this leads us to believe there is merit to this method.</a:t>
            </a:r>
          </a:p>
          <a:p>
            <a:r>
              <a:rPr lang="en-CA"/>
              <a:t>Another option would be exploration of other solvents to dissolve </a:t>
            </a:r>
            <a:r>
              <a:rPr lang="en-CA">
                <a:ea typeface="+mn-lt"/>
                <a:cs typeface="+mn-lt"/>
              </a:rPr>
              <a:t>TiO</a:t>
            </a:r>
            <a:r>
              <a:rPr lang="en-CA" sz="1900" baseline="-25000">
                <a:ea typeface="+mn-lt"/>
                <a:cs typeface="+mn-lt"/>
              </a:rPr>
              <a:t>2</a:t>
            </a:r>
            <a:r>
              <a:rPr lang="en-CA"/>
              <a:t>. This would require more work dealing with different matrixes but could prove useful</a:t>
            </a:r>
            <a:endParaRPr lang="en-CA" baseline="-25000"/>
          </a:p>
        </p:txBody>
      </p:sp>
    </p:spTree>
    <p:extLst>
      <p:ext uri="{BB962C8B-B14F-4D97-AF65-F5344CB8AC3E}">
        <p14:creationId xmlns:p14="http://schemas.microsoft.com/office/powerpoint/2010/main" val="331348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A09D-C86D-CB68-728D-4520F7BF7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  <a:endParaRPr lang="en-CA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403AA318-0301-2A83-C4DC-F445E77AEF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859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745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C70D9-4C47-2F7B-629D-DFA72AF39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3471D-2046-CECF-04E8-C9F468791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CA" sz="2500"/>
              <a:t>The real sample tested is a patent pending pool care product. The analyte, </a:t>
            </a:r>
            <a:r>
              <a:rPr lang="en-CA">
                <a:ea typeface="+mn-lt"/>
                <a:cs typeface="+mn-lt"/>
              </a:rPr>
              <a:t>TiO</a:t>
            </a:r>
            <a:r>
              <a:rPr lang="en-CA" sz="1900" baseline="-25000">
                <a:ea typeface="+mn-lt"/>
                <a:cs typeface="+mn-lt"/>
              </a:rPr>
              <a:t>2</a:t>
            </a:r>
            <a:r>
              <a:rPr lang="en-CA" sz="2500"/>
              <a:t>, is what makes this product special as it aims to reduce the levels of chlorine in household pools</a:t>
            </a:r>
          </a:p>
          <a:p>
            <a:r>
              <a:rPr lang="en-CA" sz="2500"/>
              <a:t>The exact concentrations are not listed which led us to wanting to try and determine the concentration of TiO</a:t>
            </a:r>
            <a:r>
              <a:rPr lang="en-CA" sz="2500" baseline="-25000"/>
              <a:t>2 </a:t>
            </a:r>
            <a:r>
              <a:rPr lang="en-CA" sz="2500"/>
              <a:t>ourselves</a:t>
            </a:r>
          </a:p>
          <a:p>
            <a:r>
              <a:rPr lang="en-CA" sz="2500"/>
              <a:t>TiO</a:t>
            </a:r>
            <a:r>
              <a:rPr lang="en-CA" sz="2500" baseline="-25000"/>
              <a:t>2</a:t>
            </a:r>
            <a:r>
              <a:rPr lang="en-CA" sz="2500"/>
              <a:t> is a commonly used chemical for colouring products white. It is used in products such as paints, plastics, paper, and soaps</a:t>
            </a:r>
          </a:p>
          <a:p>
            <a:r>
              <a:rPr lang="en-CA" sz="2500"/>
              <a:t>Raman was the instrument of choice as it is powerful at detecting specific structures along with its short run time</a:t>
            </a:r>
          </a:p>
        </p:txBody>
      </p:sp>
    </p:spTree>
    <p:extLst>
      <p:ext uri="{BB962C8B-B14F-4D97-AF65-F5344CB8AC3E}">
        <p14:creationId xmlns:p14="http://schemas.microsoft.com/office/powerpoint/2010/main" val="352280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222525-F378-892E-0D77-8FB8A0831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Instrument Specifications</a:t>
            </a:r>
            <a:endParaRPr lang="en-CA">
              <a:solidFill>
                <a:srgbClr val="FFFFFF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598D8-BE2E-827B-8DD5-6347C1F81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ctr">
            <a:normAutofit/>
          </a:bodyPr>
          <a:lstStyle/>
          <a:p>
            <a:r>
              <a:rPr lang="en-US"/>
              <a:t>Raman Spectrophotometer (Anton </a:t>
            </a:r>
            <a:r>
              <a:rPr lang="en-US" err="1"/>
              <a:t>Paar</a:t>
            </a:r>
            <a:r>
              <a:rPr lang="en-US"/>
              <a:t> Cora 5001)</a:t>
            </a:r>
          </a:p>
          <a:p>
            <a:pPr lvl="1"/>
            <a:r>
              <a:rPr lang="en-US"/>
              <a:t>785nm wavelength</a:t>
            </a:r>
          </a:p>
          <a:p>
            <a:pPr lvl="1"/>
            <a:r>
              <a:rPr lang="en-US"/>
              <a:t>250s exposure time</a:t>
            </a:r>
          </a:p>
          <a:p>
            <a:pPr lvl="1"/>
            <a:r>
              <a:rPr lang="en-US"/>
              <a:t>450mW laser power</a:t>
            </a:r>
            <a:endParaRPr lang="en-CA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10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4037C1C0-FADA-40C7-B923-037899A24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EE1AA7-5720-544E-E14F-5DF916507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86184"/>
            <a:ext cx="5721484" cy="1325563"/>
          </a:xfrm>
        </p:spPr>
        <p:txBody>
          <a:bodyPr>
            <a:normAutofit/>
          </a:bodyPr>
          <a:lstStyle/>
          <a:p>
            <a:r>
              <a:rPr lang="en-US"/>
              <a:t>Experimental: Week 1</a:t>
            </a:r>
            <a:endParaRPr lang="en-CA"/>
          </a:p>
        </p:txBody>
      </p:sp>
      <p:pic>
        <p:nvPicPr>
          <p:cNvPr id="1028" name="Picture 4" descr="Two white glass objects on a black surface&#10;&#10;Description automatically generated">
            <a:extLst>
              <a:ext uri="{FF2B5EF4-FFF2-40B4-BE49-F238E27FC236}">
                <a16:creationId xmlns:a16="http://schemas.microsoft.com/office/drawing/2014/main" id="{F7F8ED25-72EC-BA82-A513-BE13D566B7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8645"/>
          <a:stretch/>
        </p:blipFill>
        <p:spPr bwMode="auto">
          <a:xfrm>
            <a:off x="838200" y="643467"/>
            <a:ext cx="4261337" cy="553349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B4F3F-6FEC-3D14-8E16-DE7612CCC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946684"/>
            <a:ext cx="5721484" cy="4351338"/>
          </a:xfrm>
        </p:spPr>
        <p:txBody>
          <a:bodyPr>
            <a:normAutofit lnSpcReduction="10000"/>
          </a:bodyPr>
          <a:lstStyle/>
          <a:p>
            <a:r>
              <a:rPr lang="en-US" sz="2400"/>
              <a:t>Created two stocks with TiO</a:t>
            </a:r>
            <a:r>
              <a:rPr lang="en-US" sz="2400" baseline="-25000"/>
              <a:t>2</a:t>
            </a:r>
            <a:r>
              <a:rPr lang="en-US" sz="2400"/>
              <a:t> powder and water</a:t>
            </a:r>
          </a:p>
          <a:p>
            <a:r>
              <a:rPr lang="en-US" sz="2400"/>
              <a:t>Stock 1</a:t>
            </a:r>
          </a:p>
          <a:p>
            <a:pPr lvl="1"/>
            <a:r>
              <a:rPr lang="en-US" sz="2000"/>
              <a:t>Vortexed and sonicated</a:t>
            </a:r>
          </a:p>
          <a:p>
            <a:pPr lvl="1"/>
            <a:r>
              <a:rPr lang="en-US" sz="2000"/>
              <a:t>Appeared white, opaque, and grainy </a:t>
            </a:r>
          </a:p>
          <a:p>
            <a:pPr lvl="1"/>
            <a:r>
              <a:rPr lang="en-US" sz="2000"/>
              <a:t>See right side of figure</a:t>
            </a:r>
          </a:p>
          <a:p>
            <a:pPr lvl="1"/>
            <a:r>
              <a:rPr lang="en-US" sz="2000"/>
              <a:t>Filtered through 0.45µm </a:t>
            </a:r>
            <a:r>
              <a:rPr lang="en-US" sz="2000" err="1"/>
              <a:t>luer</a:t>
            </a:r>
            <a:r>
              <a:rPr lang="en-US" sz="2000"/>
              <a:t> lock</a:t>
            </a:r>
          </a:p>
          <a:p>
            <a:pPr lvl="1"/>
            <a:r>
              <a:rPr lang="en-US" sz="2000"/>
              <a:t>686ppm</a:t>
            </a:r>
          </a:p>
          <a:p>
            <a:r>
              <a:rPr lang="en-US" sz="2400"/>
              <a:t>Stock 2</a:t>
            </a:r>
          </a:p>
          <a:p>
            <a:pPr lvl="1"/>
            <a:r>
              <a:rPr lang="en-US" sz="2000"/>
              <a:t>Thoroughly hand-shaken</a:t>
            </a:r>
          </a:p>
          <a:p>
            <a:pPr lvl="1"/>
            <a:r>
              <a:rPr lang="en-US" sz="2000"/>
              <a:t>See left side of figure</a:t>
            </a:r>
          </a:p>
          <a:p>
            <a:pPr lvl="1"/>
            <a:r>
              <a:rPr lang="en-US" sz="2000"/>
              <a:t>26ppm</a:t>
            </a:r>
          </a:p>
        </p:txBody>
      </p:sp>
      <p:sp>
        <p:nvSpPr>
          <p:cNvPr id="1038" name="Arc 1037">
            <a:extLst>
              <a:ext uri="{FF2B5EF4-FFF2-40B4-BE49-F238E27FC236}">
                <a16:creationId xmlns:a16="http://schemas.microsoft.com/office/drawing/2014/main" id="{4B56CC07-3AFD-4C79-AFB2-0428FBBD7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943208">
            <a:off x="-619225" y="5190398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554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E8EAF-F521-C12F-19D5-AD8DD322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Week 1 Cont’d</a:t>
            </a:r>
            <a:endParaRPr lang="en-CA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CF0BE549-1AAA-DE8B-D14B-29C03312141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859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87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1C161-7146-1707-2C5E-EED30D67C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Tables for Concentrations: Week 1</a:t>
            </a:r>
            <a:endParaRPr lang="en-CA">
              <a:solidFill>
                <a:srgbClr val="FFFFFF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7C480D-6562-21BC-3BFE-23ED537487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710859"/>
              </p:ext>
            </p:extLst>
          </p:nvPr>
        </p:nvGraphicFramePr>
        <p:xfrm>
          <a:off x="4800600" y="4702628"/>
          <a:ext cx="6466112" cy="1371600"/>
        </p:xfrm>
        <a:graphic>
          <a:graphicData uri="http://schemas.openxmlformats.org/drawingml/2006/table">
            <a:tbl>
              <a:tblPr/>
              <a:tblGrid>
                <a:gridCol w="1616528">
                  <a:extLst>
                    <a:ext uri="{9D8B030D-6E8A-4147-A177-3AD203B41FA5}">
                      <a16:colId xmlns:a16="http://schemas.microsoft.com/office/drawing/2014/main" val="1680263155"/>
                    </a:ext>
                  </a:extLst>
                </a:gridCol>
                <a:gridCol w="1616528">
                  <a:extLst>
                    <a:ext uri="{9D8B030D-6E8A-4147-A177-3AD203B41FA5}">
                      <a16:colId xmlns:a16="http://schemas.microsoft.com/office/drawing/2014/main" val="2918472851"/>
                    </a:ext>
                  </a:extLst>
                </a:gridCol>
                <a:gridCol w="1616528">
                  <a:extLst>
                    <a:ext uri="{9D8B030D-6E8A-4147-A177-3AD203B41FA5}">
                      <a16:colId xmlns:a16="http://schemas.microsoft.com/office/drawing/2014/main" val="3070552357"/>
                    </a:ext>
                  </a:extLst>
                </a:gridCol>
                <a:gridCol w="1616528">
                  <a:extLst>
                    <a:ext uri="{9D8B030D-6E8A-4147-A177-3AD203B41FA5}">
                      <a16:colId xmlns:a16="http://schemas.microsoft.com/office/drawing/2014/main" val="4413202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Stock Solution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Mass of Solid TiO</a:t>
                      </a:r>
                      <a:r>
                        <a:rPr lang="en-US" b="1" baseline="-25000" dirty="0">
                          <a:effectLst/>
                        </a:rPr>
                        <a:t>2</a:t>
                      </a:r>
                      <a:r>
                        <a:rPr lang="en-US" b="1" dirty="0">
                          <a:effectLst/>
                        </a:rPr>
                        <a:t> (g)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effectLst/>
                        </a:rPr>
                        <a:t>Volumetric Flask Used (mL)</a:t>
                      </a:r>
                      <a:endParaRPr lang="en-CA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effectLst/>
                        </a:rPr>
                        <a:t>Concentration (ppm)</a:t>
                      </a:r>
                      <a:endParaRPr lang="en-CA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33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0.0343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686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01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0.0026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013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173C0DB-2F34-365A-AB51-47711B875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62586"/>
              </p:ext>
            </p:extLst>
          </p:nvPr>
        </p:nvGraphicFramePr>
        <p:xfrm>
          <a:off x="838200" y="1854472"/>
          <a:ext cx="6205329" cy="1920240"/>
        </p:xfrm>
        <a:graphic>
          <a:graphicData uri="http://schemas.openxmlformats.org/drawingml/2006/table">
            <a:tbl>
              <a:tblPr/>
              <a:tblGrid>
                <a:gridCol w="1143886">
                  <a:extLst>
                    <a:ext uri="{9D8B030D-6E8A-4147-A177-3AD203B41FA5}">
                      <a16:colId xmlns:a16="http://schemas.microsoft.com/office/drawing/2014/main" val="3112983846"/>
                    </a:ext>
                  </a:extLst>
                </a:gridCol>
                <a:gridCol w="1143886">
                  <a:extLst>
                    <a:ext uri="{9D8B030D-6E8A-4147-A177-3AD203B41FA5}">
                      <a16:colId xmlns:a16="http://schemas.microsoft.com/office/drawing/2014/main" val="555164352"/>
                    </a:ext>
                  </a:extLst>
                </a:gridCol>
                <a:gridCol w="1336221">
                  <a:extLst>
                    <a:ext uri="{9D8B030D-6E8A-4147-A177-3AD203B41FA5}">
                      <a16:colId xmlns:a16="http://schemas.microsoft.com/office/drawing/2014/main" val="9745274"/>
                    </a:ext>
                  </a:extLst>
                </a:gridCol>
                <a:gridCol w="1336221">
                  <a:extLst>
                    <a:ext uri="{9D8B030D-6E8A-4147-A177-3AD203B41FA5}">
                      <a16:colId xmlns:a16="http://schemas.microsoft.com/office/drawing/2014/main" val="4267377584"/>
                    </a:ext>
                  </a:extLst>
                </a:gridCol>
                <a:gridCol w="1245115">
                  <a:extLst>
                    <a:ext uri="{9D8B030D-6E8A-4147-A177-3AD203B41FA5}">
                      <a16:colId xmlns:a16="http://schemas.microsoft.com/office/drawing/2014/main" val="14920251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Dilute Stock Solution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Diluted from Stock Solution #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</a:rPr>
                        <a:t>Volume of Stock Solution Used (mL)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Volumetric Flask (mL)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effectLst/>
                        </a:rPr>
                        <a:t>Concentration (ppm)</a:t>
                      </a:r>
                      <a:endParaRPr lang="en-CA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0169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3.5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10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5.0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8393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1.0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0.26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866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60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4" name="Rectangle 2063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6" name="Freeform: Shape 2065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A group of beakers with liquid in them&#10;&#10;Description automatically generated">
            <a:extLst>
              <a:ext uri="{FF2B5EF4-FFF2-40B4-BE49-F238E27FC236}">
                <a16:creationId xmlns:a16="http://schemas.microsoft.com/office/drawing/2014/main" id="{241B5F69-1C0A-0AB5-A369-64D748C85D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02"/>
          <a:stretch/>
        </p:blipFill>
        <p:spPr bwMode="auto">
          <a:xfrm>
            <a:off x="6541053" y="2461188"/>
            <a:ext cx="4777381" cy="176291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Arc 2067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871191-BA29-6458-3E41-453DC64DF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n-US"/>
              <a:t>Week 2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D7080-60B7-F33E-463F-F96D065CF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r>
              <a:rPr lang="en-US" sz="2400"/>
              <a:t>A stock with 3.7mg TiO</a:t>
            </a:r>
            <a:r>
              <a:rPr lang="en-US" sz="2400" baseline="-25000"/>
              <a:t>2</a:t>
            </a:r>
            <a:r>
              <a:rPr lang="en-US" sz="2400"/>
              <a:t> powder in a 250mL flask was prepared (15ppm)</a:t>
            </a:r>
            <a:endParaRPr lang="en-US" sz="2000"/>
          </a:p>
          <a:p>
            <a:r>
              <a:rPr lang="en-US" sz="2400"/>
              <a:t>This was used to prepare nine standards, mixed with real sample, in a standard addition fashion</a:t>
            </a:r>
          </a:p>
          <a:p>
            <a:r>
              <a:rPr lang="en-US" sz="2400"/>
              <a:t>Each standard was run once, along with a water blank which was subtracted</a:t>
            </a:r>
          </a:p>
          <a:p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93488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Scientist">
            <a:extLst>
              <a:ext uri="{FF2B5EF4-FFF2-40B4-BE49-F238E27FC236}">
                <a16:creationId xmlns:a16="http://schemas.microsoft.com/office/drawing/2014/main" id="{55D55AEF-B0C1-EC69-B6B8-730D345CE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1053" y="953955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8B621-F276-71A7-18A9-B3E2DC430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n-US"/>
              <a:t>Week 2 Cont’d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DB8E6-BE74-F6C8-2C2F-BF98C4582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r>
              <a:rPr lang="en-US" sz="2400"/>
              <a:t>The real sample was also directly spiked with the TiO</a:t>
            </a:r>
            <a:r>
              <a:rPr lang="en-US" sz="2400" baseline="-25000"/>
              <a:t>2</a:t>
            </a:r>
            <a:r>
              <a:rPr lang="en-US" sz="2400"/>
              <a:t> powder</a:t>
            </a:r>
            <a:r>
              <a:rPr lang="en-CA" sz="2400"/>
              <a:t> in 250mL volumetric flasks with varying masses</a:t>
            </a:r>
          </a:p>
          <a:p>
            <a:pPr lvl="1"/>
            <a:r>
              <a:rPr lang="en-CA"/>
              <a:t>Less than 4.7mg</a:t>
            </a:r>
          </a:p>
          <a:p>
            <a:pPr lvl="1"/>
            <a:r>
              <a:rPr lang="en-CA"/>
              <a:t>4.7mg</a:t>
            </a:r>
          </a:p>
          <a:p>
            <a:pPr lvl="1"/>
            <a:r>
              <a:rPr lang="en-CA"/>
              <a:t>27.9mg</a:t>
            </a:r>
          </a:p>
          <a:p>
            <a:r>
              <a:rPr lang="en-US" sz="2400"/>
              <a:t>These spiked samples were filtered through 0.45µm </a:t>
            </a:r>
            <a:r>
              <a:rPr lang="en-US" sz="2400" err="1"/>
              <a:t>luer</a:t>
            </a:r>
            <a:r>
              <a:rPr lang="en-US" sz="2400"/>
              <a:t> lock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1281969291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Ion Boardroom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E1E41B52CD294A8A2EA0C849CD51CF" ma:contentTypeVersion="16" ma:contentTypeDescription="Create a new document." ma:contentTypeScope="" ma:versionID="2e1575c1ac4fa9ec1ebe25a2f48b97f5">
  <xsd:schema xmlns:xsd="http://www.w3.org/2001/XMLSchema" xmlns:xs="http://www.w3.org/2001/XMLSchema" xmlns:p="http://schemas.microsoft.com/office/2006/metadata/properties" xmlns:ns3="85cc64d4-6979-42cc-b35c-627acac4babb" xmlns:ns4="3b824304-4adc-40bb-b4ea-8e042870c93b" targetNamespace="http://schemas.microsoft.com/office/2006/metadata/properties" ma:root="true" ma:fieldsID="558e32bad268b7d50b03024c3cfd268b" ns3:_="" ns4:_="">
    <xsd:import namespace="85cc64d4-6979-42cc-b35c-627acac4babb"/>
    <xsd:import namespace="3b824304-4adc-40bb-b4ea-8e042870c9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c64d4-6979-42cc-b35c-627acac4ba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824304-4adc-40bb-b4ea-8e042870c93b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5cc64d4-6979-42cc-b35c-627acac4babb" xsi:nil="true"/>
  </documentManagement>
</p:properties>
</file>

<file path=customXml/itemProps1.xml><?xml version="1.0" encoding="utf-8"?>
<ds:datastoreItem xmlns:ds="http://schemas.openxmlformats.org/officeDocument/2006/customXml" ds:itemID="{E8CA83CD-82A9-406E-A483-A6B0D6CB92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E56E4C-A1B1-4853-A451-E249533C3863}">
  <ds:schemaRefs>
    <ds:schemaRef ds:uri="3b824304-4adc-40bb-b4ea-8e042870c93b"/>
    <ds:schemaRef ds:uri="85cc64d4-6979-42cc-b35c-627acac4ba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523E4E1-612B-46C7-91F4-9779484098F8}">
  <ds:schemaRefs>
    <ds:schemaRef ds:uri="3b824304-4adc-40bb-b4ea-8e042870c93b"/>
    <ds:schemaRef ds:uri="85cc64d4-6979-42cc-b35c-627acac4ba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757</Words>
  <Application>Microsoft Office PowerPoint</Application>
  <PresentationFormat>Widescreen</PresentationFormat>
  <Paragraphs>154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Avenir Next LT Pro</vt:lpstr>
      <vt:lpstr>Calibri</vt:lpstr>
      <vt:lpstr>Fira Sans</vt:lpstr>
      <vt:lpstr>Tw Cen MT</vt:lpstr>
      <vt:lpstr>ShapesVTI</vt:lpstr>
      <vt:lpstr>Determination of Method Validity of Identifying the Presence of Titanium Dioxide in Commercial Pool Care Products via Raman Spectroscopy</vt:lpstr>
      <vt:lpstr>Objective</vt:lpstr>
      <vt:lpstr>Background</vt:lpstr>
      <vt:lpstr>Instrument Specifications</vt:lpstr>
      <vt:lpstr>Experimental: Week 1</vt:lpstr>
      <vt:lpstr>Week 1 Cont’d</vt:lpstr>
      <vt:lpstr>Tables for Concentrations: Week 1</vt:lpstr>
      <vt:lpstr>Week 2</vt:lpstr>
      <vt:lpstr>Week 2 Cont’d</vt:lpstr>
      <vt:lpstr>Tables for Concentrations: Week 2</vt:lpstr>
      <vt:lpstr>Data and Results</vt:lpstr>
      <vt:lpstr>Filtered Real Sample</vt:lpstr>
      <vt:lpstr>Spiked with less than 4.7mg</vt:lpstr>
      <vt:lpstr>Spiked with 4.7mg</vt:lpstr>
      <vt:lpstr>Spiked with 29.7mg</vt:lpstr>
      <vt:lpstr>Conclusion</vt:lpstr>
      <vt:lpstr>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Whitehouse</dc:creator>
  <cp:lastModifiedBy>Jessica Whitehouse</cp:lastModifiedBy>
  <cp:revision>1</cp:revision>
  <dcterms:created xsi:type="dcterms:W3CDTF">2023-11-15T04:57:51Z</dcterms:created>
  <dcterms:modified xsi:type="dcterms:W3CDTF">2023-11-21T19:25:46Z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0x010100F2E1E41B52CD294A8A2EA0C849CD51CF</vt:lpwstr>
  </property>
</Properties>
</file>